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7" r:id="rId2"/>
    <p:sldId id="337" r:id="rId3"/>
    <p:sldId id="338" r:id="rId4"/>
    <p:sldId id="345" r:id="rId5"/>
    <p:sldId id="341" r:id="rId6"/>
    <p:sldId id="358" r:id="rId7"/>
    <p:sldId id="339" r:id="rId8"/>
    <p:sldId id="362" r:id="rId9"/>
    <p:sldId id="349" r:id="rId10"/>
    <p:sldId id="359" r:id="rId11"/>
    <p:sldId id="355" r:id="rId12"/>
    <p:sldId id="363" r:id="rId13"/>
    <p:sldId id="357" r:id="rId14"/>
    <p:sldId id="343" r:id="rId15"/>
    <p:sldId id="360" r:id="rId16"/>
    <p:sldId id="366" r:id="rId17"/>
    <p:sldId id="351" r:id="rId18"/>
    <p:sldId id="344" r:id="rId19"/>
    <p:sldId id="353" r:id="rId20"/>
    <p:sldId id="356" r:id="rId21"/>
    <p:sldId id="347" r:id="rId22"/>
    <p:sldId id="364" r:id="rId23"/>
    <p:sldId id="352" r:id="rId24"/>
    <p:sldId id="348" r:id="rId25"/>
    <p:sldId id="346" r:id="rId26"/>
    <p:sldId id="350" r:id="rId27"/>
    <p:sldId id="365" r:id="rId28"/>
    <p:sldId id="368" r:id="rId29"/>
    <p:sldId id="367" r:id="rId30"/>
    <p:sldId id="342" r:id="rId31"/>
    <p:sldId id="361" r:id="rId32"/>
  </p:sldIdLst>
  <p:sldSz cx="12192000" cy="6858000"/>
  <p:notesSz cx="6735763" cy="9799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egrüßung" id="{06E82654-8D78-4837-A976-C19FEC889152}">
          <p14:sldIdLst>
            <p14:sldId id="257"/>
            <p14:sldId id="337"/>
          </p14:sldIdLst>
        </p14:section>
        <p14:section name="Allgemeines" id="{6AE6A813-8E19-4C3D-B3F9-2EB6C56FF0AC}">
          <p14:sldIdLst>
            <p14:sldId id="338"/>
            <p14:sldId id="345"/>
          </p14:sldIdLst>
        </p14:section>
        <p14:section name="das Projekt" id="{40070F58-B7FE-4A5F-A3FF-ACC6A9276112}">
          <p14:sldIdLst>
            <p14:sldId id="341"/>
            <p14:sldId id="358"/>
            <p14:sldId id="339"/>
            <p14:sldId id="362"/>
          </p14:sldIdLst>
        </p14:section>
        <p14:section name="Zeit" id="{6DE1BA34-109F-459C-8BE2-3489A0158692}">
          <p14:sldIdLst>
            <p14:sldId id="349"/>
            <p14:sldId id="359"/>
          </p14:sldIdLst>
        </p14:section>
        <p14:section name="Qualität" id="{81AF18E8-6592-4B34-96A4-4165D4A253F8}">
          <p14:sldIdLst>
            <p14:sldId id="355"/>
          </p14:sldIdLst>
        </p14:section>
        <p14:section name="dert Projektleiter" id="{2416DB86-E241-44DE-BF4C-6A1EF5084D0D}">
          <p14:sldIdLst>
            <p14:sldId id="363"/>
            <p14:sldId id="357"/>
            <p14:sldId id="343"/>
          </p14:sldIdLst>
        </p14:section>
        <p14:section name="Projektrisiken" id="{3F424A10-D4B3-4722-9A7E-85A6573EE551}">
          <p14:sldIdLst>
            <p14:sldId id="360"/>
          </p14:sldIdLst>
        </p14:section>
        <p14:section name="Kommunikation" id="{D5E85FFF-6F17-4993-A926-8BCCB7B3C7A0}">
          <p14:sldIdLst>
            <p14:sldId id="366"/>
            <p14:sldId id="351"/>
          </p14:sldIdLst>
        </p14:section>
        <p14:section name="das Team" id="{74B8A99C-2A2E-4516-AD22-DAA397B6D731}">
          <p14:sldIdLst>
            <p14:sldId id="344"/>
            <p14:sldId id="353"/>
            <p14:sldId id="356"/>
            <p14:sldId id="347"/>
            <p14:sldId id="364"/>
            <p14:sldId id="352"/>
          </p14:sldIdLst>
        </p14:section>
        <p14:section name="Ziel" id="{734D862D-59B8-4F2F-94AB-228637DE88BC}">
          <p14:sldIdLst>
            <p14:sldId id="348"/>
            <p14:sldId id="346"/>
          </p14:sldIdLst>
        </p14:section>
        <p14:section name="Motivation" id="{32B0ECCF-2FD4-4757-832B-AFC30A3C1FEB}">
          <p14:sldIdLst>
            <p14:sldId id="350"/>
          </p14:sldIdLst>
        </p14:section>
        <p14:section name="Verabschiedung" id="{3DD856C4-048A-4F40-9B99-E9FABF3998F7}">
          <p14:sldIdLst>
            <p14:sldId id="365"/>
          </p14:sldIdLst>
        </p14:section>
        <p14:section name="Archiv" id="{5E62BFDF-BC62-4F05-9E75-6F65C20E2F45}">
          <p14:sldIdLst>
            <p14:sldId id="368"/>
            <p14:sldId id="367"/>
            <p14:sldId id="342"/>
            <p14:sldId id="3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8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us Delhofen" initials="MD" lastIdx="2" clrIdx="0">
    <p:extLst>
      <p:ext uri="{19B8F6BF-5375-455C-9EA6-DF929625EA0E}">
        <p15:presenceInfo xmlns:p15="http://schemas.microsoft.com/office/powerpoint/2012/main" userId="ba3d5bc16ca925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11" autoAdjust="0"/>
    <p:restoredTop sz="87589" autoAdjust="0"/>
  </p:normalViewPr>
  <p:slideViewPr>
    <p:cSldViewPr>
      <p:cViewPr varScale="1">
        <p:scale>
          <a:sx n="100" d="100"/>
          <a:sy n="100" d="100"/>
        </p:scale>
        <p:origin x="672" y="78"/>
      </p:cViewPr>
      <p:guideLst>
        <p:guide orient="horz" pos="2160"/>
        <p:guide pos="3840"/>
      </p:guideLst>
    </p:cSldViewPr>
  </p:slideViewPr>
  <p:outlineViewPr>
    <p:cViewPr>
      <p:scale>
        <a:sx n="33" d="100"/>
        <a:sy n="33" d="100"/>
      </p:scale>
      <p:origin x="42" y="2115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3156" y="90"/>
      </p:cViewPr>
      <p:guideLst>
        <p:guide orient="horz" pos="3087"/>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19356" cy="490766"/>
          </a:xfrm>
          <a:prstGeom prst="rect">
            <a:avLst/>
          </a:prstGeom>
        </p:spPr>
        <p:txBody>
          <a:bodyPr vert="horz" lIns="90809" tIns="45405" rIns="90809" bIns="45405" rtlCol="0"/>
          <a:lstStyle>
            <a:lvl1pPr algn="l">
              <a:defRPr sz="1200"/>
            </a:lvl1pPr>
          </a:lstStyle>
          <a:p>
            <a:endParaRPr lang="de-DE"/>
          </a:p>
        </p:txBody>
      </p:sp>
      <p:sp>
        <p:nvSpPr>
          <p:cNvPr id="3" name="Datumsplatzhalter 2"/>
          <p:cNvSpPr>
            <a:spLocks noGrp="1"/>
          </p:cNvSpPr>
          <p:nvPr>
            <p:ph type="dt" sz="quarter" idx="1"/>
          </p:nvPr>
        </p:nvSpPr>
        <p:spPr>
          <a:xfrm>
            <a:off x="3814834" y="0"/>
            <a:ext cx="2919356" cy="490766"/>
          </a:xfrm>
          <a:prstGeom prst="rect">
            <a:avLst/>
          </a:prstGeom>
        </p:spPr>
        <p:txBody>
          <a:bodyPr vert="horz" lIns="90809" tIns="45405" rIns="90809" bIns="45405" rtlCol="0"/>
          <a:lstStyle>
            <a:lvl1pPr algn="r">
              <a:defRPr sz="1200"/>
            </a:lvl1pPr>
          </a:lstStyle>
          <a:p>
            <a:fld id="{FAF0978B-790C-4F48-93BA-C1E2FF1A3F9D}" type="datetimeFigureOut">
              <a:rPr lang="de-DE" smtClean="0"/>
              <a:t>21.01.2021</a:t>
            </a:fld>
            <a:endParaRPr lang="de-DE"/>
          </a:p>
        </p:txBody>
      </p:sp>
      <p:sp>
        <p:nvSpPr>
          <p:cNvPr id="4" name="Fußzeilenplatzhalter 3"/>
          <p:cNvSpPr>
            <a:spLocks noGrp="1"/>
          </p:cNvSpPr>
          <p:nvPr>
            <p:ph type="ftr" sz="quarter" idx="2"/>
          </p:nvPr>
        </p:nvSpPr>
        <p:spPr>
          <a:xfrm>
            <a:off x="0" y="9307305"/>
            <a:ext cx="2919356" cy="490766"/>
          </a:xfrm>
          <a:prstGeom prst="rect">
            <a:avLst/>
          </a:prstGeom>
        </p:spPr>
        <p:txBody>
          <a:bodyPr vert="horz" lIns="90809" tIns="45405" rIns="90809" bIns="45405" rtlCol="0" anchor="b"/>
          <a:lstStyle>
            <a:lvl1pPr algn="l">
              <a:defRPr sz="1200"/>
            </a:lvl1pPr>
          </a:lstStyle>
          <a:p>
            <a:endParaRPr lang="de-DE"/>
          </a:p>
        </p:txBody>
      </p:sp>
      <p:sp>
        <p:nvSpPr>
          <p:cNvPr id="5" name="Foliennummernplatzhalter 4"/>
          <p:cNvSpPr>
            <a:spLocks noGrp="1"/>
          </p:cNvSpPr>
          <p:nvPr>
            <p:ph type="sldNum" sz="quarter" idx="3"/>
          </p:nvPr>
        </p:nvSpPr>
        <p:spPr>
          <a:xfrm>
            <a:off x="3814834" y="9307305"/>
            <a:ext cx="2919356" cy="490766"/>
          </a:xfrm>
          <a:prstGeom prst="rect">
            <a:avLst/>
          </a:prstGeom>
        </p:spPr>
        <p:txBody>
          <a:bodyPr vert="horz" lIns="90809" tIns="45405" rIns="90809" bIns="45405" rtlCol="0" anchor="b"/>
          <a:lstStyle>
            <a:lvl1pPr algn="r">
              <a:defRPr sz="1200"/>
            </a:lvl1pPr>
          </a:lstStyle>
          <a:p>
            <a:fld id="{A376F0E9-06D8-4EC1-A9E3-388FF8D0D389}" type="slidenum">
              <a:rPr lang="de-DE" smtClean="0"/>
              <a:t>‹Nr.›</a:t>
            </a:fld>
            <a:endParaRPr lang="de-DE"/>
          </a:p>
        </p:txBody>
      </p:sp>
    </p:spTree>
    <p:extLst>
      <p:ext uri="{BB962C8B-B14F-4D97-AF65-F5344CB8AC3E}">
        <p14:creationId xmlns:p14="http://schemas.microsoft.com/office/powerpoint/2010/main" val="9681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18830" cy="489982"/>
          </a:xfrm>
          <a:prstGeom prst="rect">
            <a:avLst/>
          </a:prstGeom>
        </p:spPr>
        <p:txBody>
          <a:bodyPr vert="horz" lIns="90809" tIns="45405" rIns="90809" bIns="45405" rtlCol="0"/>
          <a:lstStyle>
            <a:lvl1pPr algn="l">
              <a:defRPr sz="1200"/>
            </a:lvl1pPr>
          </a:lstStyle>
          <a:p>
            <a:endParaRPr lang="de-DE"/>
          </a:p>
        </p:txBody>
      </p:sp>
      <p:sp>
        <p:nvSpPr>
          <p:cNvPr id="3" name="Datumsplatzhalter 2"/>
          <p:cNvSpPr>
            <a:spLocks noGrp="1"/>
          </p:cNvSpPr>
          <p:nvPr>
            <p:ph type="dt" idx="1"/>
          </p:nvPr>
        </p:nvSpPr>
        <p:spPr>
          <a:xfrm>
            <a:off x="3815375" y="0"/>
            <a:ext cx="2918830" cy="489982"/>
          </a:xfrm>
          <a:prstGeom prst="rect">
            <a:avLst/>
          </a:prstGeom>
        </p:spPr>
        <p:txBody>
          <a:bodyPr vert="horz" lIns="90809" tIns="45405" rIns="90809" bIns="45405" rtlCol="0"/>
          <a:lstStyle>
            <a:lvl1pPr algn="r">
              <a:defRPr sz="1200"/>
            </a:lvl1pPr>
          </a:lstStyle>
          <a:p>
            <a:fld id="{202C9ADD-3AA0-4D5E-8687-358A721D62C7}" type="datetimeFigureOut">
              <a:rPr lang="de-DE" smtClean="0"/>
              <a:pPr/>
              <a:t>21.01.2021</a:t>
            </a:fld>
            <a:endParaRPr lang="de-DE"/>
          </a:p>
        </p:txBody>
      </p:sp>
      <p:sp>
        <p:nvSpPr>
          <p:cNvPr id="4" name="Folienbildplatzhalter 3"/>
          <p:cNvSpPr>
            <a:spLocks noGrp="1" noRot="1" noChangeAspect="1"/>
          </p:cNvSpPr>
          <p:nvPr>
            <p:ph type="sldImg" idx="2"/>
          </p:nvPr>
        </p:nvSpPr>
        <p:spPr>
          <a:xfrm>
            <a:off x="101600" y="735013"/>
            <a:ext cx="6532563" cy="3675062"/>
          </a:xfrm>
          <a:prstGeom prst="rect">
            <a:avLst/>
          </a:prstGeom>
          <a:noFill/>
          <a:ln w="12700">
            <a:solidFill>
              <a:prstClr val="black"/>
            </a:solidFill>
          </a:ln>
        </p:spPr>
        <p:txBody>
          <a:bodyPr vert="horz" lIns="90809" tIns="45405" rIns="90809" bIns="45405" rtlCol="0" anchor="ctr"/>
          <a:lstStyle/>
          <a:p>
            <a:endParaRPr lang="de-DE"/>
          </a:p>
        </p:txBody>
      </p:sp>
      <p:sp>
        <p:nvSpPr>
          <p:cNvPr id="5" name="Notizenplatzhalter 4"/>
          <p:cNvSpPr>
            <a:spLocks noGrp="1"/>
          </p:cNvSpPr>
          <p:nvPr>
            <p:ph type="body" sz="quarter" idx="3"/>
          </p:nvPr>
        </p:nvSpPr>
        <p:spPr>
          <a:xfrm>
            <a:off x="673577" y="4654829"/>
            <a:ext cx="5388610" cy="4409837"/>
          </a:xfrm>
          <a:prstGeom prst="rect">
            <a:avLst/>
          </a:prstGeom>
        </p:spPr>
        <p:txBody>
          <a:bodyPr vert="horz" lIns="90809" tIns="45405" rIns="90809" bIns="45405"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307955"/>
            <a:ext cx="2918830" cy="489982"/>
          </a:xfrm>
          <a:prstGeom prst="rect">
            <a:avLst/>
          </a:prstGeom>
        </p:spPr>
        <p:txBody>
          <a:bodyPr vert="horz" lIns="90809" tIns="45405" rIns="90809" bIns="45405" rtlCol="0" anchor="b"/>
          <a:lstStyle>
            <a:lvl1pPr algn="l">
              <a:defRPr sz="1200"/>
            </a:lvl1pPr>
          </a:lstStyle>
          <a:p>
            <a:endParaRPr lang="de-DE"/>
          </a:p>
        </p:txBody>
      </p:sp>
      <p:sp>
        <p:nvSpPr>
          <p:cNvPr id="7" name="Foliennummernplatzhalter 6"/>
          <p:cNvSpPr>
            <a:spLocks noGrp="1"/>
          </p:cNvSpPr>
          <p:nvPr>
            <p:ph type="sldNum" sz="quarter" idx="5"/>
          </p:nvPr>
        </p:nvSpPr>
        <p:spPr>
          <a:xfrm>
            <a:off x="3815375" y="9307955"/>
            <a:ext cx="2918830" cy="489982"/>
          </a:xfrm>
          <a:prstGeom prst="rect">
            <a:avLst/>
          </a:prstGeom>
        </p:spPr>
        <p:txBody>
          <a:bodyPr vert="horz" lIns="90809" tIns="45405" rIns="90809" bIns="45405" rtlCol="0" anchor="b"/>
          <a:lstStyle>
            <a:lvl1pPr algn="r">
              <a:defRPr sz="1200"/>
            </a:lvl1pPr>
          </a:lstStyle>
          <a:p>
            <a:fld id="{D3F71C1A-38DF-4B1A-90A0-98273A803533}" type="slidenum">
              <a:rPr lang="de-DE" smtClean="0"/>
              <a:pPr/>
              <a:t>‹Nr.›</a:t>
            </a:fld>
            <a:endParaRPr lang="de-DE"/>
          </a:p>
        </p:txBody>
      </p:sp>
    </p:spTree>
    <p:extLst>
      <p:ext uri="{BB962C8B-B14F-4D97-AF65-F5344CB8AC3E}">
        <p14:creationId xmlns:p14="http://schemas.microsoft.com/office/powerpoint/2010/main" val="3980494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wikipedia.org/wiki/Tea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de.wikipedia.org/wiki/Gruppenkoh%C3%A4sion" TargetMode="External"/><Relationship Id="rId5" Type="http://schemas.openxmlformats.org/officeDocument/2006/relationships/hyperlink" Target="https://de.wikipedia.org/wiki/Gruppenarbeit_(Arbeitsorganisation)" TargetMode="External"/><Relationship Id="rId4" Type="http://schemas.openxmlformats.org/officeDocument/2006/relationships/hyperlink" Target="https://de.wikipedia.org/wiki/Arbeitsgrupp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mazon.com/-/de/s/ref=dp_byline_sr_book_1?ie=UTF8&amp;field-author=Russell+John%2C+Jim%2C+Barrie%2C+Sandra+Edwards%2C+Butler%2C+Hill&amp;text=Russell+John%2C+Jim%2C+Barrie%2C+Sandra+Edwards%2C+Butler%2C+Hill&amp;sort=relevancerank&amp;search-alias=book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azon.com/-/de/s/ref=dp_byline_sr_book_1?ie=UTF8&amp;field-author=Russell+John%2C+Jim%2C+Barrie%2C+Sandra+Edwards%2C+Butler%2C+Hill&amp;text=Russell+John%2C+Jim%2C+Barrie%2C+Sandra+Edwards%2C+Butler%2C+Hill&amp;sort=relevancerank&amp;search-alias=book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Ankündigungs- und Wartefolie – läuft 2 Minuten vor dem Start der eigentlichen Präsentation und gibt über berühmte Zitate schon mal einen Vorgeschmack auf die kommenden Themen</a:t>
            </a:r>
          </a:p>
          <a:p>
            <a:endParaRPr lang="de-DE" dirty="0"/>
          </a:p>
          <a:p>
            <a:r>
              <a:rPr lang="de-DE" dirty="0"/>
              <a:t>Heute Abend kommen noch so berühmte Persönlichkeiten wie „Barak Obama, Mark Twain, Winston Churchill, Johann Wolfgang von Goethe, Henry Ford oder Michael Jordan zu Wort. Also wichtige Menschen aus allen Bereichen der Gesellschaft, jeden Alters, jeder Epoche… eben genauso vielfältig und bunt wie das Projektleben.</a:t>
            </a:r>
          </a:p>
          <a:p>
            <a:endParaRPr lang="de-DE" dirty="0"/>
          </a:p>
          <a:p>
            <a:r>
              <a:rPr lang="de-DE" dirty="0"/>
              <a:t>Diese besonderen Charaktere haben geflügelte Worte geschaffen – und wir wollen in der nächsten Stunde mal gucken, was an den Aussagen dran ist  sowie was man daraus für eigene Projekte ableiten kann. Dies betrachten wir mit der Brille des Projektleiters – aber auch aus den Augen </a:t>
            </a:r>
            <a:r>
              <a:rPr lang="de-DE" dirty="0" err="1"/>
              <a:t>derjeniger</a:t>
            </a:r>
            <a:r>
              <a:rPr lang="de-DE" dirty="0"/>
              <a:t>, die auf den Projektleiter gucken, bspw. ein Datenbankentwickler aus seinem Projektteam.</a:t>
            </a:r>
          </a:p>
        </p:txBody>
      </p:sp>
      <p:sp>
        <p:nvSpPr>
          <p:cNvPr id="4" name="Foliennummernplatzhalter 3"/>
          <p:cNvSpPr>
            <a:spLocks noGrp="1"/>
          </p:cNvSpPr>
          <p:nvPr>
            <p:ph type="sldNum" sz="quarter" idx="5"/>
          </p:nvPr>
        </p:nvSpPr>
        <p:spPr/>
        <p:txBody>
          <a:bodyPr/>
          <a:lstStyle/>
          <a:p>
            <a:fld id="{D3F71C1A-38DF-4B1A-90A0-98273A803533}" type="slidenum">
              <a:rPr lang="de-DE" smtClean="0"/>
              <a:pPr/>
              <a:t>1</a:t>
            </a:fld>
            <a:endParaRPr lang="de-DE"/>
          </a:p>
        </p:txBody>
      </p:sp>
    </p:spTree>
    <p:extLst>
      <p:ext uri="{BB962C8B-B14F-4D97-AF65-F5344CB8AC3E}">
        <p14:creationId xmlns:p14="http://schemas.microsoft.com/office/powerpoint/2010/main" val="2289769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83838"/>
                </a:solidFill>
                <a:effectLst/>
                <a:latin typeface="Nunito"/>
              </a:rPr>
              <a:t>Wir kennen „</a:t>
            </a:r>
            <a:r>
              <a:rPr lang="de-DE" b="0" i="0" dirty="0" err="1">
                <a:solidFill>
                  <a:srgbClr val="383838"/>
                </a:solidFill>
                <a:effectLst/>
                <a:latin typeface="Nunito"/>
              </a:rPr>
              <a:t>to</a:t>
            </a:r>
            <a:r>
              <a:rPr lang="de-DE" b="0" i="0" dirty="0">
                <a:solidFill>
                  <a:srgbClr val="383838"/>
                </a:solidFill>
                <a:effectLst/>
                <a:latin typeface="Nunito"/>
              </a:rPr>
              <a:t> </a:t>
            </a:r>
            <a:r>
              <a:rPr lang="de-DE" b="0" i="0" dirty="0" err="1">
                <a:solidFill>
                  <a:srgbClr val="383838"/>
                </a:solidFill>
                <a:effectLst/>
                <a:latin typeface="Nunito"/>
              </a:rPr>
              <a:t>measure</a:t>
            </a:r>
            <a:r>
              <a:rPr lang="de-DE" b="0" i="0" dirty="0">
                <a:solidFill>
                  <a:srgbClr val="383838"/>
                </a:solidFill>
                <a:effectLst/>
                <a:latin typeface="Nunito"/>
              </a:rPr>
              <a:t> </a:t>
            </a:r>
            <a:r>
              <a:rPr lang="de-DE" b="0" i="0" dirty="0" err="1">
                <a:solidFill>
                  <a:srgbClr val="383838"/>
                </a:solidFill>
                <a:effectLst/>
                <a:latin typeface="Nunito"/>
              </a:rPr>
              <a:t>is</a:t>
            </a:r>
            <a:r>
              <a:rPr lang="de-DE" b="0" i="0" dirty="0">
                <a:solidFill>
                  <a:srgbClr val="383838"/>
                </a:solidFill>
                <a:effectLst/>
                <a:latin typeface="Nunito"/>
              </a:rPr>
              <a:t> </a:t>
            </a:r>
            <a:r>
              <a:rPr lang="de-DE" b="0" i="0" dirty="0" err="1">
                <a:solidFill>
                  <a:srgbClr val="383838"/>
                </a:solidFill>
                <a:effectLst/>
                <a:latin typeface="Nunito"/>
              </a:rPr>
              <a:t>to</a:t>
            </a:r>
            <a:r>
              <a:rPr lang="de-DE" b="0" i="0" dirty="0">
                <a:solidFill>
                  <a:srgbClr val="383838"/>
                </a:solidFill>
                <a:effectLst/>
                <a:latin typeface="Nunito"/>
              </a:rPr>
              <a:t> </a:t>
            </a:r>
            <a:r>
              <a:rPr lang="de-DE" b="0" i="0" dirty="0" err="1">
                <a:solidFill>
                  <a:srgbClr val="383838"/>
                </a:solidFill>
                <a:effectLst/>
                <a:latin typeface="Nunito"/>
              </a:rPr>
              <a:t>know</a:t>
            </a:r>
            <a:r>
              <a:rPr lang="de-DE" b="0" i="0" dirty="0">
                <a:solidFill>
                  <a:srgbClr val="383838"/>
                </a:solidFill>
                <a:effectLst/>
                <a:latin typeface="Nunito"/>
              </a:rPr>
              <a:t>“ als „Vertrauen ist gut, Kontrolle ist besser“</a:t>
            </a: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11</a:t>
            </a:fld>
            <a:endParaRPr lang="de-DE"/>
          </a:p>
        </p:txBody>
      </p:sp>
    </p:spTree>
    <p:extLst>
      <p:ext uri="{BB962C8B-B14F-4D97-AF65-F5344CB8AC3E}">
        <p14:creationId xmlns:p14="http://schemas.microsoft.com/office/powerpoint/2010/main" val="2838816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13</a:t>
            </a:fld>
            <a:endParaRPr lang="de-DE"/>
          </a:p>
        </p:txBody>
      </p:sp>
    </p:spTree>
    <p:extLst>
      <p:ext uri="{BB962C8B-B14F-4D97-AF65-F5344CB8AC3E}">
        <p14:creationId xmlns:p14="http://schemas.microsoft.com/office/powerpoint/2010/main" val="1250227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15</a:t>
            </a:fld>
            <a:endParaRPr lang="de-DE"/>
          </a:p>
        </p:txBody>
      </p:sp>
    </p:spTree>
    <p:extLst>
      <p:ext uri="{BB962C8B-B14F-4D97-AF65-F5344CB8AC3E}">
        <p14:creationId xmlns:p14="http://schemas.microsoft.com/office/powerpoint/2010/main" val="373386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Wer sich keine Mühe gibt, wird auch keine guten Mitarbeiter bekommen…</a:t>
            </a:r>
          </a:p>
          <a:p>
            <a:endParaRPr lang="de-DE" dirty="0"/>
          </a:p>
          <a:p>
            <a:r>
              <a:rPr lang="de-DE" dirty="0"/>
              <a:t>HÄVG = Hausärztliche Vertragsgemeinschaft</a:t>
            </a:r>
          </a:p>
        </p:txBody>
      </p:sp>
      <p:sp>
        <p:nvSpPr>
          <p:cNvPr id="4" name="Foliennummernplatzhalter 3"/>
          <p:cNvSpPr>
            <a:spLocks noGrp="1"/>
          </p:cNvSpPr>
          <p:nvPr>
            <p:ph type="sldNum" sz="quarter" idx="5"/>
          </p:nvPr>
        </p:nvSpPr>
        <p:spPr/>
        <p:txBody>
          <a:bodyPr/>
          <a:lstStyle/>
          <a:p>
            <a:fld id="{D3F71C1A-38DF-4B1A-90A0-98273A803533}" type="slidenum">
              <a:rPr lang="de-DE" smtClean="0"/>
              <a:pPr/>
              <a:t>16</a:t>
            </a:fld>
            <a:endParaRPr lang="de-DE"/>
          </a:p>
        </p:txBody>
      </p:sp>
    </p:spTree>
    <p:extLst>
      <p:ext uri="{BB962C8B-B14F-4D97-AF65-F5344CB8AC3E}">
        <p14:creationId xmlns:p14="http://schemas.microsoft.com/office/powerpoint/2010/main" val="3765413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geschrieben Wort: Beispiel </a:t>
            </a:r>
            <a:r>
              <a:rPr lang="de-DE" dirty="0" err="1"/>
              <a:t>eMail</a:t>
            </a:r>
            <a:r>
              <a:rPr lang="de-DE" dirty="0"/>
              <a:t> – Wen setze ich in Kopie? Verwende ich BCC? Antworte ich kurz und knapp oder ausführlich? Ordentliche Anrede? Schlussfloskel? Duzen oder siezen?...</a:t>
            </a:r>
          </a:p>
          <a:p>
            <a:r>
              <a:rPr lang="de-DE" dirty="0"/>
              <a:t>Körpersprache!</a:t>
            </a:r>
          </a:p>
          <a:p>
            <a:r>
              <a:rPr lang="de-DE" dirty="0"/>
              <a:t>(Nicht-) Taten: Übergehe ich jemanden konsequent bei Belobigungen/Beförderungen/Gehaltserhöhungen/… </a:t>
            </a:r>
            <a:r>
              <a:rPr lang="de-DE" dirty="0" err="1"/>
              <a:t>setztz</a:t>
            </a:r>
            <a:r>
              <a:rPr lang="de-DE" dirty="0"/>
              <a:t> das auch Zeichen!</a:t>
            </a:r>
          </a:p>
          <a:p>
            <a:endParaRPr lang="de-DE" dirty="0"/>
          </a:p>
          <a:p>
            <a:r>
              <a:rPr lang="de-DE" dirty="0"/>
              <a:t>Es darf gelobt werden. Antispruch: „Nicht geschimpft ist gelobt genug!“</a:t>
            </a:r>
          </a:p>
          <a:p>
            <a:r>
              <a:rPr lang="de-DE" dirty="0"/>
              <a:t>Zwischen den Zeilen lesen! Nicht jeder Projektmitarbeiter gibt jede Information freiwillig vollständig preis und traut sich im Einzelgespräch oder in der Gruppe etwas zu sagen.</a:t>
            </a:r>
          </a:p>
          <a:p>
            <a:r>
              <a:rPr lang="de-DE" dirty="0"/>
              <a:t>Eigene Kommunikationsweise der Situation anpassen. Immer mit Interpretation des Gegenübers rechnen</a:t>
            </a:r>
          </a:p>
          <a:p>
            <a:endParaRPr lang="de-DE" dirty="0"/>
          </a:p>
          <a:p>
            <a:r>
              <a:rPr lang="de-DE" dirty="0"/>
              <a:t>Nicht nur das „was“ (inhaltlich sauber, verlässlich, belastbar, wahr,…) </a:t>
            </a:r>
            <a:r>
              <a:rPr lang="de-DE" dirty="0" err="1"/>
              <a:t>sonderna</a:t>
            </a:r>
            <a:r>
              <a:rPr lang="de-DE" dirty="0"/>
              <a:t> </a:t>
            </a:r>
            <a:r>
              <a:rPr lang="de-DE" dirty="0" err="1"/>
              <a:t>uch</a:t>
            </a:r>
            <a:r>
              <a:rPr lang="de-DE" dirty="0"/>
              <a:t> das „wie“, „wann“ und „wem“ sind Teil der Kommunikation!</a:t>
            </a:r>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17</a:t>
            </a:fld>
            <a:endParaRPr lang="de-DE"/>
          </a:p>
        </p:txBody>
      </p:sp>
    </p:spTree>
    <p:extLst>
      <p:ext uri="{BB962C8B-B14F-4D97-AF65-F5344CB8AC3E}">
        <p14:creationId xmlns:p14="http://schemas.microsoft.com/office/powerpoint/2010/main" val="2671839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777777"/>
                </a:solidFill>
                <a:effectLst/>
                <a:latin typeface="Neue Helvetica"/>
              </a:rPr>
              <a:t>Der britische Psychologie-Professor </a:t>
            </a:r>
            <a:r>
              <a:rPr lang="de-DE" b="1" i="0" dirty="0">
                <a:solidFill>
                  <a:srgbClr val="777777"/>
                </a:solidFill>
                <a:effectLst/>
                <a:latin typeface="Neue Helvetica"/>
              </a:rPr>
              <a:t>Meredith </a:t>
            </a:r>
            <a:r>
              <a:rPr lang="de-DE" b="1" i="0" dirty="0" err="1">
                <a:solidFill>
                  <a:srgbClr val="777777"/>
                </a:solidFill>
                <a:effectLst/>
                <a:latin typeface="Neue Helvetica"/>
              </a:rPr>
              <a:t>Belbin</a:t>
            </a:r>
            <a:r>
              <a:rPr lang="de-DE" b="0" i="0" dirty="0">
                <a:solidFill>
                  <a:srgbClr val="777777"/>
                </a:solidFill>
                <a:effectLst/>
                <a:latin typeface="Neue Helvetica"/>
              </a:rPr>
              <a:t> analysierte bereits in den Siebzigerjahren des vergangenen Jahrhunderts das Phänomen, dass heterogene Gruppen, die diese 9 Rollen abdecken, ab besten harmonieren und daher das beste Gesamtergebnis liefern</a:t>
            </a: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19</a:t>
            </a:fld>
            <a:endParaRPr lang="de-DE"/>
          </a:p>
        </p:txBody>
      </p:sp>
    </p:spTree>
    <p:extLst>
      <p:ext uri="{BB962C8B-B14F-4D97-AF65-F5344CB8AC3E}">
        <p14:creationId xmlns:p14="http://schemas.microsoft.com/office/powerpoint/2010/main" val="60768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202122"/>
                </a:solidFill>
                <a:effectLst/>
                <a:latin typeface="Arial" panose="020B0604020202020204" pitchFamily="34" charset="0"/>
              </a:rPr>
              <a:t>Als </a:t>
            </a:r>
            <a:r>
              <a:rPr lang="de-DE" b="0" i="0" u="none" strike="noStrike" dirty="0">
                <a:solidFill>
                  <a:srgbClr val="0B0080"/>
                </a:solidFill>
                <a:effectLst/>
                <a:latin typeface="Arial" panose="020B0604020202020204" pitchFamily="34" charset="0"/>
                <a:hlinkClick r:id="rId3" tooltip="Team"/>
              </a:rPr>
              <a:t>Team</a:t>
            </a:r>
            <a:r>
              <a:rPr lang="de-DE" b="0" i="0" dirty="0">
                <a:solidFill>
                  <a:srgbClr val="202122"/>
                </a:solidFill>
                <a:effectLst/>
                <a:latin typeface="Arial" panose="020B0604020202020204" pitchFamily="34" charset="0"/>
              </a:rPr>
              <a:t> werden aus verschiedenen Fachkräften bestehende kleine funktionsgegliederte </a:t>
            </a:r>
            <a:r>
              <a:rPr lang="de-DE" b="0" i="0" u="none" strike="noStrike" dirty="0">
                <a:solidFill>
                  <a:srgbClr val="0B0080"/>
                </a:solidFill>
                <a:effectLst/>
                <a:latin typeface="Arial" panose="020B0604020202020204" pitchFamily="34" charset="0"/>
                <a:hlinkClick r:id="rId4" tooltip="Arbeitsgruppe"/>
              </a:rPr>
              <a:t>Arbeitsgruppen</a:t>
            </a:r>
            <a:r>
              <a:rPr lang="de-DE" b="0" i="0" dirty="0">
                <a:solidFill>
                  <a:srgbClr val="202122"/>
                </a:solidFill>
                <a:effectLst/>
                <a:latin typeface="Arial" panose="020B0604020202020204" pitchFamily="34" charset="0"/>
              </a:rPr>
              <a:t> verstanden, die zur Erfüllung bestimmter Aufgaben zusammenwirken (</a:t>
            </a:r>
            <a:r>
              <a:rPr lang="de-DE" b="0" i="0" u="none" strike="noStrike" dirty="0">
                <a:solidFill>
                  <a:srgbClr val="0B0080"/>
                </a:solidFill>
                <a:effectLst/>
                <a:latin typeface="Arial" panose="020B0604020202020204" pitchFamily="34" charset="0"/>
                <a:hlinkClick r:id="rId5" tooltip="Gruppenarbeit (Arbeitsorganisation)"/>
              </a:rPr>
              <a:t>Teamarbeit</a:t>
            </a:r>
            <a:r>
              <a:rPr lang="de-DE" b="0" i="0" dirty="0">
                <a:solidFill>
                  <a:srgbClr val="202122"/>
                </a:solidFill>
                <a:effectLst/>
                <a:latin typeface="Arial" panose="020B0604020202020204" pitchFamily="34" charset="0"/>
              </a:rPr>
              <a:t>). Charakteristisch für diese Gruppen sind ein </a:t>
            </a:r>
            <a:r>
              <a:rPr lang="de-DE" b="0" i="1" dirty="0">
                <a:solidFill>
                  <a:srgbClr val="202122"/>
                </a:solidFill>
                <a:effectLst/>
                <a:latin typeface="Arial" panose="020B0604020202020204" pitchFamily="34" charset="0"/>
              </a:rPr>
              <a:t>partnerschaftliches Verhalten</a:t>
            </a:r>
            <a:r>
              <a:rPr lang="de-DE" b="0" i="0" dirty="0">
                <a:solidFill>
                  <a:srgbClr val="202122"/>
                </a:solidFill>
                <a:effectLst/>
                <a:latin typeface="Arial" panose="020B0604020202020204" pitchFamily="34" charset="0"/>
              </a:rPr>
              <a:t>, relativ intensive wechselseitige Beziehungen und eine gleichberechtigte Mitbestimmung aller Mitglieder bei der Diskussion von Methoden, Inhalten und Zielen ihrer Arbeit. Zusätzlich verfügen diese Gruppen über einen ausgeprägten Gemeinschaftsgeist (Teamspirit), sowie über eine relativ starke </a:t>
            </a:r>
            <a:r>
              <a:rPr lang="de-DE" b="0" i="0" u="none" strike="noStrike" dirty="0">
                <a:solidFill>
                  <a:srgbClr val="0B0080"/>
                </a:solidFill>
                <a:effectLst/>
                <a:latin typeface="Arial" panose="020B0604020202020204" pitchFamily="34" charset="0"/>
                <a:hlinkClick r:id="rId6" tooltip="Gruppenkohäsion"/>
              </a:rPr>
              <a:t>Gruppenkohäsion</a:t>
            </a: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20</a:t>
            </a:fld>
            <a:endParaRPr lang="de-DE"/>
          </a:p>
        </p:txBody>
      </p:sp>
    </p:spTree>
    <p:extLst>
      <p:ext uri="{BB962C8B-B14F-4D97-AF65-F5344CB8AC3E}">
        <p14:creationId xmlns:p14="http://schemas.microsoft.com/office/powerpoint/2010/main" val="349639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21</a:t>
            </a:fld>
            <a:endParaRPr lang="de-DE"/>
          </a:p>
        </p:txBody>
      </p:sp>
    </p:spTree>
    <p:extLst>
      <p:ext uri="{BB962C8B-B14F-4D97-AF65-F5344CB8AC3E}">
        <p14:creationId xmlns:p14="http://schemas.microsoft.com/office/powerpoint/2010/main" val="2894861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arenR"/>
            </a:pPr>
            <a:r>
              <a:rPr lang="de-DE" dirty="0"/>
              <a:t>TEAM: Verstecken hinter Kollegen gilt nicht! Es gibt für jede Aufgabe genau einen (</a:t>
            </a:r>
            <a:r>
              <a:rPr lang="de-DE" dirty="0" err="1"/>
              <a:t>haupt</a:t>
            </a:r>
            <a:r>
              <a:rPr lang="de-DE" dirty="0"/>
              <a:t>)verantwortlichen Hutträger…</a:t>
            </a:r>
          </a:p>
          <a:p>
            <a:pPr marL="228600" indent="-228600">
              <a:buAutoNum type="arabicParenR"/>
            </a:pPr>
            <a:r>
              <a:rPr lang="de-DE" dirty="0"/>
              <a:t>Napoleon: Lass Deine Mitarbeiter mit klarem Auftrag eigene Entscheidungen treffen und die richtigen Wege finden. Vertraue! – aber: gib ihnen den Rückhalt und die Ressourcen, damit sie eine faire Chance haben!</a:t>
            </a:r>
          </a:p>
          <a:p>
            <a:pPr marL="228600" indent="-228600">
              <a:buAutoNum type="arabicParenR"/>
            </a:pP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23</a:t>
            </a:fld>
            <a:endParaRPr lang="de-DE"/>
          </a:p>
        </p:txBody>
      </p:sp>
    </p:spTree>
    <p:extLst>
      <p:ext uri="{BB962C8B-B14F-4D97-AF65-F5344CB8AC3E}">
        <p14:creationId xmlns:p14="http://schemas.microsoft.com/office/powerpoint/2010/main" val="3727972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24</a:t>
            </a:fld>
            <a:endParaRPr lang="de-DE"/>
          </a:p>
        </p:txBody>
      </p:sp>
    </p:spTree>
    <p:extLst>
      <p:ext uri="{BB962C8B-B14F-4D97-AF65-F5344CB8AC3E}">
        <p14:creationId xmlns:p14="http://schemas.microsoft.com/office/powerpoint/2010/main" val="316581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Relevante bisherige Einsätze seit Berufsstart 2003: Start als Visual-Basic-6 –Entwickler für die deutsche LKW-Maut bei einem Toll-</a:t>
            </a:r>
            <a:r>
              <a:rPr lang="de-DE" dirty="0" err="1"/>
              <a:t>Collect</a:t>
            </a:r>
            <a:r>
              <a:rPr lang="de-DE" dirty="0"/>
              <a:t>-Kooperationspartner. Dort zum Datenbankentwickler weitergebildet und schnell Stammdatenspezialist geworden. Erste Teilprojektleitung für die Neuentwicklung eines Stammdatensystems zur Vertragsabwicklung der POS. Später Stammdatenexperte in allen folgenden Projekten mit und ohne Mautbezug. Parallel Weiterentwicklung zum Projektleiter sowohl in der klassischen Projektleitung (bspw. V-Modell-TX, hauptsächlich im Regierungsauftrag) wie auch im agilen Umfeld (bspw. SCRUM). Seit 2018 Angestellter der </a:t>
            </a:r>
            <a:r>
              <a:rPr lang="de-DE" dirty="0" err="1"/>
              <a:t>arelium</a:t>
            </a:r>
            <a:r>
              <a:rPr lang="de-DE" dirty="0"/>
              <a:t> GmbH als Berater für Microsoft Technologie im Datenbankumfeld mit Spezialisierung auf T-SQL. Im Oktober 2019 Premiere als Sprecher auf Fachkonferenzen auf den </a:t>
            </a:r>
            <a:r>
              <a:rPr lang="de-DE" dirty="0" err="1"/>
              <a:t>SQLdays</a:t>
            </a:r>
            <a:r>
              <a:rPr lang="de-DE" dirty="0"/>
              <a:t> in Erding. Seit dem unzählige Auftritte zu Datenbankthemen auf Konferenzen und im PASS. Fachautor für Artikel in Onlinemagazinen (bspw. Informatik Aktuell), Videotutor auf der Heise-Knowledge-Lernplattform und als Referent auf Schulungen.</a:t>
            </a:r>
          </a:p>
        </p:txBody>
      </p:sp>
      <p:sp>
        <p:nvSpPr>
          <p:cNvPr id="4" name="Foliennummernplatzhalter 3"/>
          <p:cNvSpPr>
            <a:spLocks noGrp="1"/>
          </p:cNvSpPr>
          <p:nvPr>
            <p:ph type="sldNum" sz="quarter" idx="5"/>
          </p:nvPr>
        </p:nvSpPr>
        <p:spPr/>
        <p:txBody>
          <a:bodyPr/>
          <a:lstStyle/>
          <a:p>
            <a:fld id="{D3F71C1A-38DF-4B1A-90A0-98273A803533}" type="slidenum">
              <a:rPr lang="de-DE" smtClean="0"/>
              <a:pPr/>
              <a:t>2</a:t>
            </a:fld>
            <a:endParaRPr lang="de-DE"/>
          </a:p>
        </p:txBody>
      </p:sp>
    </p:spTree>
    <p:extLst>
      <p:ext uri="{BB962C8B-B14F-4D97-AF65-F5344CB8AC3E}">
        <p14:creationId xmlns:p14="http://schemas.microsoft.com/office/powerpoint/2010/main" val="1502182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25</a:t>
            </a:fld>
            <a:endParaRPr lang="de-DE"/>
          </a:p>
        </p:txBody>
      </p:sp>
    </p:spTree>
    <p:extLst>
      <p:ext uri="{BB962C8B-B14F-4D97-AF65-F5344CB8AC3E}">
        <p14:creationId xmlns:p14="http://schemas.microsoft.com/office/powerpoint/2010/main" val="351671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„Geld“ steht nicht unter den ersten 5 Punkten in der Liste der </a:t>
            </a:r>
            <a:r>
              <a:rPr lang="de-DE" u="sng" dirty="0"/>
              <a:t>langfristigen</a:t>
            </a:r>
            <a:r>
              <a:rPr lang="de-DE" dirty="0"/>
              <a:t> Motivationstreiber</a:t>
            </a:r>
          </a:p>
          <a:p>
            <a:r>
              <a:rPr lang="de-DE" dirty="0"/>
              <a:t>Oft haben thematisch „Außenstehende“ innerhalb des Teams sehr gute Ideen, weil sie vorurteilsfrei an die Frage herangehen. Lass sie (unter definierten Spielregeln) mitdiskutieren!</a:t>
            </a:r>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26</a:t>
            </a:fld>
            <a:endParaRPr lang="de-DE"/>
          </a:p>
        </p:txBody>
      </p:sp>
    </p:spTree>
    <p:extLst>
      <p:ext uri="{BB962C8B-B14F-4D97-AF65-F5344CB8AC3E}">
        <p14:creationId xmlns:p14="http://schemas.microsoft.com/office/powerpoint/2010/main" val="55655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28</a:t>
            </a:fld>
            <a:endParaRPr lang="de-DE"/>
          </a:p>
        </p:txBody>
      </p:sp>
    </p:spTree>
    <p:extLst>
      <p:ext uri="{BB962C8B-B14F-4D97-AF65-F5344CB8AC3E}">
        <p14:creationId xmlns:p14="http://schemas.microsoft.com/office/powerpoint/2010/main" val="60766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Dieses Zitat gilt es heute am Ende der Session zu bewerten und ganz im Sinne eines Round-Table-Formats zu diskutieren.</a:t>
            </a:r>
          </a:p>
          <a:p>
            <a:endParaRPr lang="de-DE" dirty="0"/>
          </a:p>
          <a:p>
            <a:pPr algn="l"/>
            <a:r>
              <a:rPr lang="de-DE" b="1" i="0" u="none" strike="noStrike" dirty="0">
                <a:solidFill>
                  <a:srgbClr val="0F1111"/>
                </a:solidFill>
                <a:effectLst/>
                <a:latin typeface="Amazon Ember"/>
              </a:rPr>
              <a:t>People Rules for Rocket </a:t>
            </a:r>
            <a:r>
              <a:rPr lang="de-DE" b="1" i="0" u="none" strike="noStrike" dirty="0" err="1">
                <a:solidFill>
                  <a:srgbClr val="0F1111"/>
                </a:solidFill>
                <a:effectLst/>
                <a:latin typeface="Amazon Ember"/>
              </a:rPr>
              <a:t>Scientists</a:t>
            </a:r>
            <a:r>
              <a:rPr lang="de-DE" b="1" i="0" u="none" strike="noStrike" dirty="0">
                <a:solidFill>
                  <a:srgbClr val="0F1111"/>
                </a:solidFill>
                <a:effectLst/>
                <a:latin typeface="Amazon Ember"/>
              </a:rPr>
              <a:t> </a:t>
            </a:r>
            <a:r>
              <a:rPr lang="de-DE" b="1" i="0" u="none" strike="noStrike" dirty="0">
                <a:solidFill>
                  <a:srgbClr val="565959"/>
                </a:solidFill>
                <a:effectLst/>
                <a:latin typeface="Amazon Ember"/>
              </a:rPr>
              <a:t>Gebundene Ausgabe – 1. Januar 1997</a:t>
            </a:r>
            <a:endParaRPr lang="de-DE" b="1" i="0" u="none" strike="noStrike" dirty="0">
              <a:solidFill>
                <a:srgbClr val="0F1111"/>
              </a:solidFill>
              <a:effectLst/>
              <a:latin typeface="Amazon Ember"/>
            </a:endParaRPr>
          </a:p>
          <a:p>
            <a:pPr algn="l"/>
            <a:r>
              <a:rPr lang="de-DE" b="0" i="0" dirty="0">
                <a:solidFill>
                  <a:srgbClr val="0F1111"/>
                </a:solidFill>
                <a:effectLst/>
                <a:latin typeface="Amazon Ember"/>
              </a:rPr>
              <a:t>von </a:t>
            </a:r>
            <a:r>
              <a:rPr lang="de-DE" b="0" i="0" u="none" strike="noStrike" dirty="0">
                <a:solidFill>
                  <a:srgbClr val="007185"/>
                </a:solidFill>
                <a:effectLst/>
                <a:latin typeface="Amazon Ember"/>
                <a:hlinkClick r:id="rId3"/>
              </a:rPr>
              <a:t>Russell John, Jim, Barrie, Sandra Edwards, Butler, Hill</a:t>
            </a:r>
            <a:r>
              <a:rPr lang="de-DE" b="0" i="0" dirty="0">
                <a:solidFill>
                  <a:srgbClr val="0F1111"/>
                </a:solidFill>
                <a:effectLst/>
                <a:latin typeface="Amazon Ember"/>
              </a:rPr>
              <a:t> </a:t>
            </a:r>
            <a:r>
              <a:rPr lang="de-DE" b="0" i="0" dirty="0">
                <a:solidFill>
                  <a:srgbClr val="565959"/>
                </a:solidFill>
                <a:effectLst/>
                <a:latin typeface="Amazon Ember"/>
              </a:rPr>
              <a:t>(</a:t>
            </a:r>
            <a:r>
              <a:rPr lang="de-DE" b="0" i="0" dirty="0" err="1">
                <a:solidFill>
                  <a:srgbClr val="565959"/>
                </a:solidFill>
                <a:effectLst/>
                <a:latin typeface="Amazon Ember"/>
              </a:rPr>
              <a:t>Author</a:t>
            </a:r>
            <a:r>
              <a:rPr lang="de-DE" b="0" i="0" dirty="0">
                <a:solidFill>
                  <a:srgbClr val="565959"/>
                </a:solidFill>
                <a:effectLst/>
                <a:latin typeface="Amazon Ember"/>
              </a:rPr>
              <a:t>)</a:t>
            </a:r>
            <a:endParaRPr lang="de-DE" b="0" i="0" dirty="0">
              <a:solidFill>
                <a:srgbClr val="0F1111"/>
              </a:solidFill>
              <a:effectLst/>
              <a:latin typeface="Amazon Ember"/>
            </a:endParaRPr>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4</a:t>
            </a:fld>
            <a:endParaRPr lang="de-DE"/>
          </a:p>
        </p:txBody>
      </p:sp>
    </p:spTree>
    <p:extLst>
      <p:ext uri="{BB962C8B-B14F-4D97-AF65-F5344CB8AC3E}">
        <p14:creationId xmlns:p14="http://schemas.microsoft.com/office/powerpoint/2010/main" val="115699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bringt oft ein gewisses Risiko mit sich (daher hohe politische Aufmerksamkeit der Führungsebene)</a:t>
            </a:r>
          </a:p>
          <a:p>
            <a:r>
              <a:rPr lang="de-DE" dirty="0"/>
              <a:t>Projekte versprechen häufig einen hohen Mehrwert für das Unternehmen und gelten auch als innovationstreibende Maßnahme </a:t>
            </a:r>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5</a:t>
            </a:fld>
            <a:endParaRPr lang="de-DE"/>
          </a:p>
        </p:txBody>
      </p:sp>
    </p:spTree>
    <p:extLst>
      <p:ext uri="{BB962C8B-B14F-4D97-AF65-F5344CB8AC3E}">
        <p14:creationId xmlns:p14="http://schemas.microsoft.com/office/powerpoint/2010/main" val="4235454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Überlege Dir VORHER, was Du erreichen willst… einmal beim Dachgiebel angekommen ist es schwierig nachträglich nochmal zu unterkellern. Und was dann gebaut wird, sollte sicher stehen, um nicht einzustürzen.</a:t>
            </a:r>
          </a:p>
          <a:p>
            <a:r>
              <a:rPr lang="de-DE" dirty="0"/>
              <a:t>Angst ist nicht grundsätzlich schlecht – sie macht vorsichtig. Aber im Projektgeschäft muss man sich etwas trauen. Wenn man nur eingetretene Pfade geht, ist man nicht im Projekt sondern im Betrieb…</a:t>
            </a:r>
          </a:p>
          <a:p>
            <a:r>
              <a:rPr lang="de-DE" dirty="0"/>
              <a:t>Wie 1… Planung heißt Zielfokussierung – sonst macht man den ersten Schritt i die falsche Richtung und entfernt sich vom Ziel!</a:t>
            </a:r>
          </a:p>
          <a:p>
            <a:r>
              <a:rPr lang="de-DE" dirty="0"/>
              <a:t>Berühmter erster Satz von neuen Projektmitarbeitern: „Kann man so machen, wird dann aber </a:t>
            </a:r>
            <a:r>
              <a:rPr lang="de-DE" dirty="0" err="1"/>
              <a:t>schei</a:t>
            </a:r>
            <a:r>
              <a:rPr lang="de-DE" dirty="0"/>
              <a:t>§$%“$… (meint: suboptimal)“</a:t>
            </a:r>
          </a:p>
          <a:p>
            <a:r>
              <a:rPr lang="de-DE" dirty="0"/>
              <a:t>Man muss auch den Mut haben ein Projekt einzustellen, wenn sich die Sinnlosigkeit herausstellt. Niemals schlecht investiertem Geld noch gutes hinterherwerfen!</a:t>
            </a:r>
          </a:p>
          <a:p>
            <a:endParaRPr lang="de-DE" dirty="0"/>
          </a:p>
          <a:p>
            <a:r>
              <a:rPr lang="de-DE" dirty="0"/>
              <a:t>Mit diesen Zitaten ist eigentlich alles oder zumindest viel schon gesagt! Man hätte das auch mit der klassischen Projektlehre abarbeiten können…</a:t>
            </a:r>
          </a:p>
          <a:p>
            <a:endParaRPr lang="de-DE" dirty="0"/>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6</a:t>
            </a:fld>
            <a:endParaRPr lang="de-DE"/>
          </a:p>
        </p:txBody>
      </p:sp>
    </p:spTree>
    <p:extLst>
      <p:ext uri="{BB962C8B-B14F-4D97-AF65-F5344CB8AC3E}">
        <p14:creationId xmlns:p14="http://schemas.microsoft.com/office/powerpoint/2010/main" val="324208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161616"/>
                </a:solidFill>
                <a:effectLst/>
                <a:latin typeface="Open Sans" panose="020B0606030504020204" pitchFamily="34" charset="0"/>
              </a:rPr>
              <a:t>"in time, in budget, in scope (quality)"</a:t>
            </a:r>
            <a:endParaRPr lang="de-DE" b="0" i="0" dirty="0">
              <a:solidFill>
                <a:srgbClr val="333333"/>
              </a:solidFill>
              <a:effectLst/>
              <a:latin typeface="Open Sans" panose="020B0606030504020204" pitchFamily="34" charset="0"/>
            </a:endParaRPr>
          </a:p>
          <a:p>
            <a:r>
              <a:rPr lang="de-DE" b="0" i="0" dirty="0">
                <a:solidFill>
                  <a:srgbClr val="333333"/>
                </a:solidFill>
                <a:effectLst/>
                <a:latin typeface="Open Sans" panose="020B0606030504020204" pitchFamily="34" charset="0"/>
              </a:rPr>
              <a:t>Zeit: gesamte Projektlaufzeit von Projektstart bis –ende sowie alle einzuhaltenden Termine und Meilensteine.</a:t>
            </a:r>
          </a:p>
          <a:p>
            <a:r>
              <a:rPr lang="de-DE" b="0" i="0" dirty="0">
                <a:solidFill>
                  <a:srgbClr val="333333"/>
                </a:solidFill>
                <a:effectLst/>
                <a:latin typeface="Open Sans" panose="020B0606030504020204" pitchFamily="34" charset="0"/>
              </a:rPr>
              <a:t>Budget: wird vor Projektbeginn festgelegt und sollte nicht überschritten werden. </a:t>
            </a:r>
          </a:p>
          <a:p>
            <a:r>
              <a:rPr lang="de-DE" b="0" i="0" dirty="0">
                <a:solidFill>
                  <a:srgbClr val="333333"/>
                </a:solidFill>
                <a:effectLst/>
                <a:latin typeface="Open Sans" panose="020B0606030504020204" pitchFamily="34" charset="0"/>
              </a:rPr>
              <a:t>Qualität: mit den Stakeholdern besprochene inhaltlichen Ziele.</a:t>
            </a:r>
          </a:p>
          <a:p>
            <a:r>
              <a:rPr lang="de-DE" b="0" i="0" dirty="0">
                <a:solidFill>
                  <a:srgbClr val="333333"/>
                </a:solidFill>
                <a:effectLst/>
                <a:latin typeface="Open Sans" panose="020B0606030504020204" pitchFamily="34" charset="0"/>
              </a:rPr>
              <a:t>Außerhalb des Dreiecks: Projektziel verfehlt – innerhalb des Dreiecks: Projektziel erreicht</a:t>
            </a: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7</a:t>
            </a:fld>
            <a:endParaRPr lang="de-DE"/>
          </a:p>
        </p:txBody>
      </p:sp>
    </p:spTree>
    <p:extLst>
      <p:ext uri="{BB962C8B-B14F-4D97-AF65-F5344CB8AC3E}">
        <p14:creationId xmlns:p14="http://schemas.microsoft.com/office/powerpoint/2010/main" val="215185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Gehöre entweder zum Management oder zur fachlichen Ebene</a:t>
            </a:r>
          </a:p>
          <a:p>
            <a:r>
              <a:rPr lang="de-DE" dirty="0"/>
              <a:t>Niemals zu viele Rollen auf eine Person abbilden</a:t>
            </a:r>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8</a:t>
            </a:fld>
            <a:endParaRPr lang="de-DE"/>
          </a:p>
        </p:txBody>
      </p:sp>
    </p:spTree>
    <p:extLst>
      <p:ext uri="{BB962C8B-B14F-4D97-AF65-F5344CB8AC3E}">
        <p14:creationId xmlns:p14="http://schemas.microsoft.com/office/powerpoint/2010/main" val="2213865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naturgegebene Grenzen der Parallelisierung! Irgendwann wird ein Ziel unrealistisch, egal wieviel Ressourcen man aufwendet…</a:t>
            </a:r>
          </a:p>
          <a:p>
            <a:endParaRPr lang="de-DE" dirty="0"/>
          </a:p>
          <a:p>
            <a:endParaRPr lang="de-DE" dirty="0"/>
          </a:p>
          <a:p>
            <a:pPr algn="l"/>
            <a:r>
              <a:rPr lang="de-DE" b="1" i="0" u="none" strike="noStrike" dirty="0">
                <a:solidFill>
                  <a:srgbClr val="0F1111"/>
                </a:solidFill>
                <a:effectLst/>
                <a:latin typeface="Amazon Ember"/>
              </a:rPr>
              <a:t>People Rules for Rocket </a:t>
            </a:r>
            <a:r>
              <a:rPr lang="de-DE" b="1" i="0" u="none" strike="noStrike" dirty="0" err="1">
                <a:solidFill>
                  <a:srgbClr val="0F1111"/>
                </a:solidFill>
                <a:effectLst/>
                <a:latin typeface="Amazon Ember"/>
              </a:rPr>
              <a:t>Scientists</a:t>
            </a:r>
            <a:r>
              <a:rPr lang="de-DE" b="1" i="0" u="none" strike="noStrike" dirty="0">
                <a:solidFill>
                  <a:srgbClr val="0F1111"/>
                </a:solidFill>
                <a:effectLst/>
                <a:latin typeface="Amazon Ember"/>
              </a:rPr>
              <a:t> </a:t>
            </a:r>
            <a:r>
              <a:rPr lang="de-DE" b="1" i="0" u="none" strike="noStrike" dirty="0">
                <a:solidFill>
                  <a:srgbClr val="565959"/>
                </a:solidFill>
                <a:effectLst/>
                <a:latin typeface="Amazon Ember"/>
              </a:rPr>
              <a:t>Gebundene Ausgabe – 1. Januar 1997</a:t>
            </a:r>
            <a:endParaRPr lang="de-DE" b="1" i="0" u="none" strike="noStrike" dirty="0">
              <a:solidFill>
                <a:srgbClr val="0F1111"/>
              </a:solidFill>
              <a:effectLst/>
              <a:latin typeface="Amazon Ember"/>
            </a:endParaRPr>
          </a:p>
          <a:p>
            <a:pPr algn="l"/>
            <a:r>
              <a:rPr lang="de-DE" b="0" i="0" dirty="0">
                <a:solidFill>
                  <a:srgbClr val="0F1111"/>
                </a:solidFill>
                <a:effectLst/>
                <a:latin typeface="Amazon Ember"/>
              </a:rPr>
              <a:t>von </a:t>
            </a:r>
            <a:r>
              <a:rPr lang="de-DE" b="0" i="0" u="none" strike="noStrike" dirty="0">
                <a:solidFill>
                  <a:srgbClr val="007185"/>
                </a:solidFill>
                <a:effectLst/>
                <a:latin typeface="Amazon Ember"/>
                <a:hlinkClick r:id="rId3"/>
              </a:rPr>
              <a:t>Russell John, Jim, Barrie, Sandra Edwards, Butler, Hill</a:t>
            </a:r>
            <a:r>
              <a:rPr lang="de-DE" b="0" i="0" dirty="0">
                <a:solidFill>
                  <a:srgbClr val="0F1111"/>
                </a:solidFill>
                <a:effectLst/>
                <a:latin typeface="Amazon Ember"/>
              </a:rPr>
              <a:t> </a:t>
            </a:r>
            <a:r>
              <a:rPr lang="de-DE" b="0" i="0" dirty="0">
                <a:solidFill>
                  <a:srgbClr val="565959"/>
                </a:solidFill>
                <a:effectLst/>
                <a:latin typeface="Amazon Ember"/>
              </a:rPr>
              <a:t>(</a:t>
            </a:r>
            <a:r>
              <a:rPr lang="de-DE" b="0" i="0" dirty="0" err="1">
                <a:solidFill>
                  <a:srgbClr val="565959"/>
                </a:solidFill>
                <a:effectLst/>
                <a:latin typeface="Amazon Ember"/>
              </a:rPr>
              <a:t>Author</a:t>
            </a:r>
            <a:r>
              <a:rPr lang="de-DE" b="0" i="0" dirty="0">
                <a:solidFill>
                  <a:srgbClr val="565959"/>
                </a:solidFill>
                <a:effectLst/>
                <a:latin typeface="Amazon Ember"/>
              </a:rPr>
              <a:t>)</a:t>
            </a:r>
            <a:endParaRPr lang="de-DE" b="0" i="0" dirty="0">
              <a:solidFill>
                <a:srgbClr val="0F1111"/>
              </a:solidFill>
              <a:effectLst/>
              <a:latin typeface="Amazon Ember"/>
            </a:endParaRPr>
          </a:p>
          <a:p>
            <a:endParaRPr lang="de-DE" dirty="0"/>
          </a:p>
          <a:p>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9</a:t>
            </a:fld>
            <a:endParaRPr lang="de-DE"/>
          </a:p>
        </p:txBody>
      </p:sp>
    </p:spTree>
    <p:extLst>
      <p:ext uri="{BB962C8B-B14F-4D97-AF65-F5344CB8AC3E}">
        <p14:creationId xmlns:p14="http://schemas.microsoft.com/office/powerpoint/2010/main" val="1243415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83838"/>
                </a:solidFill>
                <a:effectLst/>
                <a:latin typeface="Nunito"/>
              </a:rPr>
              <a:t>Georg, Smith Patton</a:t>
            </a:r>
            <a:endParaRPr lang="de-DE" dirty="0"/>
          </a:p>
        </p:txBody>
      </p:sp>
      <p:sp>
        <p:nvSpPr>
          <p:cNvPr id="4" name="Foliennummernplatzhalter 3"/>
          <p:cNvSpPr>
            <a:spLocks noGrp="1"/>
          </p:cNvSpPr>
          <p:nvPr>
            <p:ph type="sldNum" sz="quarter" idx="5"/>
          </p:nvPr>
        </p:nvSpPr>
        <p:spPr/>
        <p:txBody>
          <a:bodyPr/>
          <a:lstStyle/>
          <a:p>
            <a:fld id="{D3F71C1A-38DF-4B1A-90A0-98273A803533}" type="slidenum">
              <a:rPr lang="de-DE" smtClean="0"/>
              <a:pPr/>
              <a:t>10</a:t>
            </a:fld>
            <a:endParaRPr lang="de-DE"/>
          </a:p>
        </p:txBody>
      </p:sp>
    </p:spTree>
    <p:extLst>
      <p:ext uri="{BB962C8B-B14F-4D97-AF65-F5344CB8AC3E}">
        <p14:creationId xmlns:p14="http://schemas.microsoft.com/office/powerpoint/2010/main" val="6081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lvl1pPr algn="ctr">
              <a:defRPr/>
            </a:lvl1pPr>
          </a:lstStyle>
          <a:p>
            <a:r>
              <a:rPr lang="de-DE"/>
              <a:t>Titelmasterformat durch Klicken bearbeiten</a:t>
            </a:r>
            <a:endParaRPr lang="de-DE" dirty="0"/>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3"/>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3"/>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emo">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a:t>Titelmasterformat durch Klicken bearbeiten</a:t>
            </a:r>
          </a:p>
        </p:txBody>
      </p:sp>
      <p:sp>
        <p:nvSpPr>
          <p:cNvPr id="9" name="Textplatzhalter 8"/>
          <p:cNvSpPr>
            <a:spLocks noGrp="1"/>
          </p:cNvSpPr>
          <p:nvPr>
            <p:ph type="body" sz="quarter" idx="10" hasCustomPrompt="1"/>
          </p:nvPr>
        </p:nvSpPr>
        <p:spPr>
          <a:xfrm>
            <a:off x="666712" y="2678901"/>
            <a:ext cx="10858576" cy="1500198"/>
          </a:xfrm>
        </p:spPr>
        <p:txBody>
          <a:bodyPr anchor="ctr">
            <a:noAutofit/>
          </a:bodyPr>
          <a:lstStyle>
            <a:lvl1pPr algn="ctr">
              <a:buNone/>
              <a:defRPr sz="3200"/>
            </a:lvl1pPr>
            <a:lvl2pPr>
              <a:buNone/>
              <a:defRPr sz="3200"/>
            </a:lvl2pPr>
            <a:lvl3pPr>
              <a:buNone/>
              <a:defRPr sz="3200"/>
            </a:lvl3pPr>
            <a:lvl4pPr>
              <a:buNone/>
              <a:defRPr sz="3200"/>
            </a:lvl4pPr>
            <a:lvl5pPr>
              <a:buNone/>
              <a:defRPr sz="3200"/>
            </a:lvl5pPr>
          </a:lstStyle>
          <a:p>
            <a:pPr lvl="0"/>
            <a:r>
              <a:rPr lang="de-DE" dirty="0"/>
              <a:t>Texteingabe durch Klicken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b="1"/>
            </a:lvl1pPr>
          </a:lstStyle>
          <a:p>
            <a:r>
              <a:rPr lang="de-DE" dirty="0"/>
              <a:t>Titelmasterformat durch Klicken bearbeiten</a:t>
            </a:r>
          </a:p>
        </p:txBody>
      </p:sp>
      <p:sp>
        <p:nvSpPr>
          <p:cNvPr id="3" name="Inhaltsplatzhalter 2"/>
          <p:cNvSpPr>
            <a:spLocks noGrp="1"/>
          </p:cNvSpPr>
          <p:nvPr>
            <p:ph idx="1"/>
          </p:nvPr>
        </p:nvSpPr>
        <p:spPr>
          <a:xfrm>
            <a:off x="609600" y="1357298"/>
            <a:ext cx="10972800" cy="4857784"/>
          </a:xfrm>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lang="de-DE" sz="3200" b="1" kern="1200" dirty="0" smtClean="0">
                <a:solidFill>
                  <a:schemeClr val="tx1"/>
                </a:solidFill>
                <a:latin typeface="Arial" pitchFamily="34" charset="0"/>
                <a:ea typeface="+mj-ea"/>
                <a:cs typeface="Arial" pitchFamily="34" charset="0"/>
              </a:defRPr>
            </a:lvl1pPr>
          </a:lstStyle>
          <a:p>
            <a:r>
              <a:rPr lang="de-DE" dirty="0"/>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609600" y="2174875"/>
            <a:ext cx="5386917" cy="3951288"/>
          </a:xfrm>
        </p:spPr>
        <p:txBody>
          <a:bodyPr/>
          <a:lstStyle>
            <a:lvl1pPr>
              <a:buFont typeface="Wingdings" panose="05000000000000000000" pitchFamily="2" charset="2"/>
              <a:buChar char="Ø"/>
              <a:defRPr sz="2400"/>
            </a:lvl1pPr>
            <a:lvl2pPr>
              <a:buFont typeface="Wingdings" panose="05000000000000000000" pitchFamily="2" charset="2"/>
              <a:buChar char="Ø"/>
              <a:defRPr sz="2000"/>
            </a:lvl2pPr>
            <a:lvl3pPr>
              <a:buFont typeface="Wingdings" panose="05000000000000000000" pitchFamily="2" charset="2"/>
              <a:buChar char="Ø"/>
              <a:defRPr sz="1800"/>
            </a:lvl3pPr>
            <a:lvl4pPr>
              <a:buFont typeface="Wingdings" panose="05000000000000000000" pitchFamily="2" charset="2"/>
              <a:buChar char="Ø"/>
              <a:defRPr sz="1600"/>
            </a:lvl4pPr>
            <a:lvl5pPr>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6193370" y="2174875"/>
            <a:ext cx="5389033" cy="3951288"/>
          </a:xfrm>
        </p:spPr>
        <p:txBody>
          <a:bodyPr/>
          <a:lstStyle>
            <a:lvl1pPr>
              <a:buFont typeface="Wingdings" panose="05000000000000000000" pitchFamily="2" charset="2"/>
              <a:buChar char="Ø"/>
              <a:defRPr sz="2400"/>
            </a:lvl1pPr>
            <a:lvl2pPr>
              <a:buFont typeface="Wingdings" panose="05000000000000000000" pitchFamily="2" charset="2"/>
              <a:buChar char="Ø"/>
              <a:defRPr sz="2000"/>
            </a:lvl2pPr>
            <a:lvl3pPr>
              <a:buFont typeface="Wingdings" panose="05000000000000000000" pitchFamily="2" charset="2"/>
              <a:buChar char="Ø"/>
              <a:defRPr sz="1800"/>
            </a:lvl3pPr>
            <a:lvl4pPr>
              <a:buFont typeface="Wingdings" panose="05000000000000000000" pitchFamily="2" charset="2"/>
              <a:buChar char="Ø"/>
              <a:defRPr sz="1600"/>
            </a:lvl4pPr>
            <a:lvl5pPr>
              <a:buFont typeface="Wingdings" panose="05000000000000000000" pitchFamily="2" charset="2"/>
              <a:buChar char="Ø"/>
              <a:defRPr sz="1600"/>
            </a:lvl5pPr>
            <a:lvl6pPr>
              <a:defRPr sz="1600"/>
            </a:lvl6pPr>
            <a:lvl7pPr>
              <a:defRPr sz="1600"/>
            </a:lvl7pPr>
            <a:lvl8pPr>
              <a:defRPr sz="1600"/>
            </a:lvl8pPr>
            <a:lvl9pPr>
              <a:defRPr sz="16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14290"/>
            <a:ext cx="7867667" cy="785818"/>
          </a:xfrm>
        </p:spPr>
        <p:txBody>
          <a:bodyPr vert="horz" lIns="91440" tIns="45720" rIns="91440" bIns="45720" rtlCol="0" anchor="ctr">
            <a:noAutofit/>
          </a:bodyPr>
          <a:lstStyle>
            <a:lvl1pPr algn="l" defTabSz="914400" rtl="0" eaLnBrk="1" latinLnBrk="0" hangingPunct="1">
              <a:spcBef>
                <a:spcPct val="0"/>
              </a:spcBef>
              <a:buNone/>
              <a:defRPr lang="de-DE" sz="3200" b="1" kern="1200" dirty="0">
                <a:solidFill>
                  <a:schemeClr val="tx1"/>
                </a:solidFill>
                <a:latin typeface="Arial" pitchFamily="34" charset="0"/>
                <a:ea typeface="+mj-ea"/>
                <a:cs typeface="Arial" pitchFamily="34" charset="0"/>
              </a:defRPr>
            </a:lvl1pPr>
          </a:lstStyle>
          <a:p>
            <a:r>
              <a:rPr lang="de-DE" dirty="0"/>
              <a:t>Titelmasterformat durch Klicken bearbeiten</a:t>
            </a:r>
          </a:p>
        </p:txBody>
      </p:sp>
      <p:sp>
        <p:nvSpPr>
          <p:cNvPr id="3" name="Inhaltsplatzhalter 2"/>
          <p:cNvSpPr>
            <a:spLocks noGrp="1"/>
          </p:cNvSpPr>
          <p:nvPr>
            <p:ph idx="1" hasCustomPrompt="1"/>
          </p:nvPr>
        </p:nvSpPr>
        <p:spPr>
          <a:xfrm>
            <a:off x="6762755" y="1428741"/>
            <a:ext cx="4819645" cy="4697427"/>
          </a:xfrm>
        </p:spPr>
        <p:txBody>
          <a:bodyPr/>
          <a:lstStyle>
            <a:lvl1pPr>
              <a:buFont typeface="Wingdings" panose="05000000000000000000" pitchFamily="2" charset="2"/>
              <a:buChar char="Ø"/>
              <a:defRPr lang="de-DE" sz="3200" kern="1200" dirty="0" smtClean="0">
                <a:solidFill>
                  <a:schemeClr val="tx1"/>
                </a:solidFill>
                <a:latin typeface="Arial" pitchFamily="34" charset="0"/>
                <a:ea typeface="+mn-ea"/>
                <a:cs typeface="Arial" pitchFamily="34" charset="0"/>
              </a:defRPr>
            </a:lvl1pPr>
            <a:lvl2pPr>
              <a:buFont typeface="Wingdings" panose="05000000000000000000" pitchFamily="2" charset="2"/>
              <a:buChar char="Ø"/>
              <a:defRPr sz="2800"/>
            </a:lvl2pPr>
            <a:lvl3pPr>
              <a:buFont typeface="Wingdings" panose="05000000000000000000" pitchFamily="2" charset="2"/>
              <a:buChar char="Ø"/>
              <a:defRPr sz="2400"/>
            </a:lvl3pPr>
            <a:lvl4pPr>
              <a:buFont typeface="Wingdings" panose="05000000000000000000" pitchFamily="2" charset="2"/>
              <a:buChar char="Ø"/>
              <a:defRPr sz="2000"/>
            </a:lvl4pPr>
            <a:lvl5pPr>
              <a:buFont typeface="Wingdings" panose="05000000000000000000" pitchFamily="2" charset="2"/>
              <a:buChar char="Ø"/>
              <a:defRPr sz="2000"/>
            </a:lvl5pPr>
            <a:lvl6pPr>
              <a:defRPr sz="2000"/>
            </a:lvl6pPr>
            <a:lvl7pPr>
              <a:defRPr sz="2000"/>
            </a:lvl7pPr>
            <a:lvl8pPr>
              <a:defRPr sz="2000"/>
            </a:lvl8pPr>
            <a:lvl9pPr>
              <a:defRPr sz="20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p:cNvSpPr>
            <a:spLocks noGrp="1"/>
          </p:cNvSpPr>
          <p:nvPr>
            <p:ph type="body" sz="half" idx="2" hasCustomPrompt="1"/>
          </p:nvPr>
        </p:nvSpPr>
        <p:spPr>
          <a:xfrm>
            <a:off x="571461" y="1500179"/>
            <a:ext cx="6000792" cy="4625989"/>
          </a:xfrm>
        </p:spPr>
        <p:txBody>
          <a:bodyPr vert="horz" lIns="91440" tIns="45720" rIns="91440" bIns="45720" rtlCol="0">
            <a:normAutofit/>
          </a:bodyPr>
          <a:lstStyle>
            <a:lvl1pPr marL="268288" indent="-268288" algn="l" defTabSz="914400" rtl="0" eaLnBrk="1" latinLnBrk="0" hangingPunct="1">
              <a:spcBef>
                <a:spcPct val="20000"/>
              </a:spcBef>
              <a:buClr>
                <a:srgbClr val="D70000"/>
              </a:buClr>
              <a:buFont typeface="Wingdings" panose="05000000000000000000" pitchFamily="2" charset="2"/>
              <a:buChar char="Ø"/>
              <a:defRPr lang="de-DE" sz="2800" kern="1200" dirty="0" smtClean="0">
                <a:solidFill>
                  <a:schemeClr val="tx1"/>
                </a:solidFill>
                <a:latin typeface="Arial" pitchFamily="34" charset="0"/>
                <a:ea typeface="+mn-ea"/>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dirty="0"/>
              <a:t>Textmasterformate durch Klicken bearbeiten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lang="de-DE" sz="3200" b="1" kern="1200" smtClean="0">
                <a:solidFill>
                  <a:schemeClr val="tx1"/>
                </a:solidFill>
                <a:latin typeface="Arial" pitchFamily="34" charset="0"/>
                <a:ea typeface="+mj-ea"/>
                <a:cs typeface="Arial" pitchFamily="34" charset="0"/>
              </a:defRPr>
            </a:lvl1pPr>
          </a:lstStyle>
          <a:p>
            <a:r>
              <a:rPr lang="de-DE" dirty="0"/>
              <a:t>Titelmasterformat durch Klicken bearbeiten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p:cNvSpPr/>
          <p:nvPr/>
        </p:nvSpPr>
        <p:spPr>
          <a:xfrm>
            <a:off x="0" y="0"/>
            <a:ext cx="12192000" cy="692696"/>
          </a:xfrm>
          <a:prstGeom prst="rect">
            <a:avLst/>
          </a:prstGeom>
          <a:gradFill flip="none" rotWithShape="1">
            <a:gsLst>
              <a:gs pos="0">
                <a:srgbClr val="FFFFFF">
                  <a:alpha val="0"/>
                </a:srgbClr>
              </a:gs>
              <a:gs pos="100000">
                <a:schemeClr val="bg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platzhalter 1"/>
          <p:cNvSpPr>
            <a:spLocks noGrp="1"/>
          </p:cNvSpPr>
          <p:nvPr>
            <p:ph type="title"/>
          </p:nvPr>
        </p:nvSpPr>
        <p:spPr>
          <a:xfrm>
            <a:off x="479376" y="0"/>
            <a:ext cx="8153419" cy="692696"/>
          </a:xfrm>
          <a:prstGeom prst="rect">
            <a:avLst/>
          </a:prstGeom>
        </p:spPr>
        <p:txBody>
          <a:bodyPr vert="horz" lIns="91440" tIns="45720" rIns="91440" bIns="45720" rtlCol="0" anchor="ctr">
            <a:noAutofit/>
          </a:bodyPr>
          <a:lstStyle/>
          <a:p>
            <a:r>
              <a:rPr lang="de-DE" dirty="0"/>
              <a:t>Titelmasterformat durch</a:t>
            </a:r>
          </a:p>
        </p:txBody>
      </p:sp>
      <p:sp>
        <p:nvSpPr>
          <p:cNvPr id="3" name="Textplatzhalter 2"/>
          <p:cNvSpPr>
            <a:spLocks noGrp="1"/>
          </p:cNvSpPr>
          <p:nvPr>
            <p:ph type="body" idx="1"/>
          </p:nvPr>
        </p:nvSpPr>
        <p:spPr>
          <a:xfrm>
            <a:off x="609600" y="1600205"/>
            <a:ext cx="10972800" cy="5043505"/>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 name="Picture 2" descr="C:\Users\Martin\arelium\Logo\Logo-arelium-400px - Kopie.gif">
            <a:extLst>
              <a:ext uri="{FF2B5EF4-FFF2-40B4-BE49-F238E27FC236}">
                <a16:creationId xmlns:a16="http://schemas.microsoft.com/office/drawing/2014/main" id="{D3447128-6768-4EF2-9EE5-694B73954D30}"/>
              </a:ext>
            </a:extLst>
          </p:cNvPr>
          <p:cNvPicPr>
            <a:picLocks noChangeAspect="1" noChangeArrowheads="1"/>
          </p:cNvPicPr>
          <p:nvPr userDrawn="1"/>
        </p:nvPicPr>
        <p:blipFill>
          <a:blip r:embed="rId12"/>
          <a:srcRect/>
          <a:stretch>
            <a:fillRect/>
          </a:stretch>
        </p:blipFill>
        <p:spPr bwMode="auto">
          <a:xfrm>
            <a:off x="10920536" y="214290"/>
            <a:ext cx="1013042" cy="293782"/>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63" r:id="rId4"/>
    <p:sldLayoutId id="2147483666" r:id="rId5"/>
    <p:sldLayoutId id="2147483664" r:id="rId6"/>
    <p:sldLayoutId id="2147483665" r:id="rId7"/>
    <p:sldLayoutId id="2147483667" r:id="rId8"/>
    <p:sldLayoutId id="2147483668" r:id="rId9"/>
    <p:sldLayoutId id="2147483669" r:id="rId10"/>
  </p:sldLayoutIdLst>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D7000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image" Target="../media/image23.wmf"/></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arelium.de/"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9.wmf"/><Relationship Id="rId5" Type="http://schemas.openxmlformats.org/officeDocument/2006/relationships/oleObject" Target="../embeddings/oleObject7.bin"/><Relationship Id="rId4" Type="http://schemas.openxmlformats.org/officeDocument/2006/relationships/image" Target="../media/image58.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pixabay.com/photos/darts-target-bull-s-eye-arrow-2349375/" TargetMode="External"/><Relationship Id="rId2" Type="http://schemas.openxmlformats.org/officeDocument/2006/relationships/hyperlink" Target="https://pixabay.com/photos/building-plan-floor-plan-354233/"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B7AAD595-C842-49AA-96B4-CAABABED2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6" y="664193"/>
            <a:ext cx="12280666" cy="6204294"/>
          </a:xfrm>
          <a:prstGeom prst="rect">
            <a:avLst/>
          </a:prstGeom>
        </p:spPr>
      </p:pic>
      <p:sp>
        <p:nvSpPr>
          <p:cNvPr id="2" name="Titel 1">
            <a:extLst>
              <a:ext uri="{FF2B5EF4-FFF2-40B4-BE49-F238E27FC236}">
                <a16:creationId xmlns:a16="http://schemas.microsoft.com/office/drawing/2014/main" id="{E5492187-062F-4CE3-98FD-253C9FE86E23}"/>
              </a:ext>
            </a:extLst>
          </p:cNvPr>
          <p:cNvSpPr>
            <a:spLocks noGrp="1"/>
          </p:cNvSpPr>
          <p:nvPr>
            <p:ph type="title"/>
          </p:nvPr>
        </p:nvSpPr>
        <p:spPr/>
        <p:txBody>
          <a:bodyPr/>
          <a:lstStyle/>
          <a:p>
            <a:r>
              <a:rPr lang="de-DE" dirty="0"/>
              <a:t>TDWI </a:t>
            </a:r>
            <a:r>
              <a:rPr lang="de-DE" dirty="0" err="1"/>
              <a:t>Roundtables</a:t>
            </a:r>
            <a:r>
              <a:rPr lang="de-DE" dirty="0"/>
              <a:t> Ruhrgebiet</a:t>
            </a:r>
          </a:p>
        </p:txBody>
      </p:sp>
      <p:sp>
        <p:nvSpPr>
          <p:cNvPr id="10" name="Rechteck: abgerundete Ecken 9">
            <a:extLst>
              <a:ext uri="{FF2B5EF4-FFF2-40B4-BE49-F238E27FC236}">
                <a16:creationId xmlns:a16="http://schemas.microsoft.com/office/drawing/2014/main" id="{9179ED97-3216-49CE-AF6A-732C32C2CC99}"/>
              </a:ext>
            </a:extLst>
          </p:cNvPr>
          <p:cNvSpPr/>
          <p:nvPr/>
        </p:nvSpPr>
        <p:spPr>
          <a:xfrm rot="562848">
            <a:off x="179024" y="5098056"/>
            <a:ext cx="3786900" cy="127757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Vom Management kann man nicht erwarten, dass es eine gute Idee erkennt, solange sie ihm nicht von einem guten Verkäufer präsentiert wird.</a:t>
            </a:r>
          </a:p>
          <a:p>
            <a:pPr algn="ctr"/>
            <a:r>
              <a:rPr lang="de-DE" sz="1200" dirty="0">
                <a:solidFill>
                  <a:schemeClr val="tx1"/>
                </a:solidFill>
              </a:rPr>
              <a:t>(David Ogilvy, britischer Werbetexter)</a:t>
            </a:r>
            <a:endParaRPr lang="de-DE" sz="1200" i="1" dirty="0">
              <a:solidFill>
                <a:schemeClr val="tx1"/>
              </a:solidFill>
            </a:endParaRPr>
          </a:p>
        </p:txBody>
      </p:sp>
      <p:sp>
        <p:nvSpPr>
          <p:cNvPr id="11" name="Titel 1">
            <a:extLst>
              <a:ext uri="{FF2B5EF4-FFF2-40B4-BE49-F238E27FC236}">
                <a16:creationId xmlns:a16="http://schemas.microsoft.com/office/drawing/2014/main" id="{5B5813C4-A1EA-4506-B9B4-D239AF77933A}"/>
              </a:ext>
            </a:extLst>
          </p:cNvPr>
          <p:cNvSpPr txBox="1">
            <a:spLocks/>
          </p:cNvSpPr>
          <p:nvPr/>
        </p:nvSpPr>
        <p:spPr>
          <a:xfrm>
            <a:off x="1021366" y="1988840"/>
            <a:ext cx="10152402" cy="1791504"/>
          </a:xfrm>
          <a:prstGeom prst="rect">
            <a:avLst/>
          </a:prstGeom>
        </p:spPr>
        <p:txBody>
          <a:bodyPr lIns="0" rIns="0" anchor="b" anchorCtr="0">
            <a:normAutofit/>
          </a:bodyPr>
          <a:lstStyle>
            <a:lvl1pPr algn="ctr" defTabSz="914400" rtl="0" eaLnBrk="1" latinLnBrk="0" hangingPunct="1">
              <a:lnSpc>
                <a:spcPct val="90000"/>
              </a:lnSpc>
              <a:spcBef>
                <a:spcPct val="0"/>
              </a:spcBef>
              <a:buNone/>
              <a:defRPr sz="4600" b="1" kern="1200">
                <a:solidFill>
                  <a:schemeClr val="bg1"/>
                </a:solidFill>
                <a:effectLst>
                  <a:outerShdw blurRad="63500" dist="63500" dir="5400000" algn="ctr" rotWithShape="0">
                    <a:srgbClr val="AE130A">
                      <a:alpha val="75000"/>
                    </a:srgbClr>
                  </a:outerShdw>
                </a:effectLst>
                <a:latin typeface="Segoe UI Semibold" panose="020B0702040204020203" pitchFamily="34" charset="0"/>
                <a:ea typeface="+mj-ea"/>
                <a:cs typeface="Segoe UI Semibold" panose="020B0702040204020203" pitchFamily="34" charset="0"/>
              </a:defRPr>
            </a:lvl1pPr>
          </a:lstStyle>
          <a:p>
            <a:r>
              <a:rPr lang="de-DE" dirty="0">
                <a:solidFill>
                  <a:schemeClr val="tx1"/>
                </a:solidFill>
                <a:effectLst>
                  <a:outerShdw blurRad="63500" dist="63500" dir="5400000" algn="ctr" rotWithShape="0">
                    <a:schemeClr val="bg1">
                      <a:alpha val="51000"/>
                    </a:schemeClr>
                  </a:outerShdw>
                </a:effectLst>
              </a:rPr>
              <a:t>Spannungszone</a:t>
            </a:r>
            <a:br>
              <a:rPr lang="de-DE" dirty="0">
                <a:solidFill>
                  <a:schemeClr val="tx1"/>
                </a:solidFill>
                <a:effectLst>
                  <a:outerShdw blurRad="63500" dist="63500" dir="5400000" algn="ctr" rotWithShape="0">
                    <a:schemeClr val="bg1">
                      <a:alpha val="51000"/>
                    </a:schemeClr>
                  </a:outerShdw>
                </a:effectLst>
              </a:rPr>
            </a:br>
            <a:r>
              <a:rPr lang="de-DE" dirty="0">
                <a:solidFill>
                  <a:schemeClr val="tx1"/>
                </a:solidFill>
                <a:effectLst>
                  <a:outerShdw blurRad="63500" dist="63500" dir="5400000" algn="ctr" rotWithShape="0">
                    <a:schemeClr val="bg1">
                      <a:alpha val="51000"/>
                    </a:schemeClr>
                  </a:outerShdw>
                </a:effectLst>
              </a:rPr>
              <a:t>Projektleitung &lt;-&gt; (DB-)Entwicklung</a:t>
            </a:r>
          </a:p>
          <a:p>
            <a:r>
              <a:rPr lang="de-DE" sz="2400" dirty="0" err="1">
                <a:solidFill>
                  <a:schemeClr val="tx1"/>
                </a:solidFill>
                <a:effectLst>
                  <a:outerShdw blurRad="63500" dist="63500" dir="5400000" algn="ctr" rotWithShape="0">
                    <a:schemeClr val="bg1">
                      <a:alpha val="51000"/>
                    </a:schemeClr>
                  </a:outerShdw>
                </a:effectLst>
              </a:rPr>
              <a:t>Projektrisko</a:t>
            </a:r>
            <a:r>
              <a:rPr lang="de-DE" sz="2400" dirty="0">
                <a:solidFill>
                  <a:schemeClr val="tx1"/>
                </a:solidFill>
                <a:effectLst>
                  <a:outerShdw blurRad="63500" dist="63500" dir="5400000" algn="ctr" rotWithShape="0">
                    <a:schemeClr val="bg1">
                      <a:alpha val="51000"/>
                    </a:schemeClr>
                  </a:outerShdw>
                </a:effectLst>
              </a:rPr>
              <a:t> oder Chance?</a:t>
            </a:r>
          </a:p>
        </p:txBody>
      </p:sp>
      <p:sp>
        <p:nvSpPr>
          <p:cNvPr id="12" name="Rechteck 11">
            <a:extLst>
              <a:ext uri="{FF2B5EF4-FFF2-40B4-BE49-F238E27FC236}">
                <a16:creationId xmlns:a16="http://schemas.microsoft.com/office/drawing/2014/main" id="{878DEE3F-7209-48C6-9889-F24B0E6803F7}"/>
              </a:ext>
            </a:extLst>
          </p:cNvPr>
          <p:cNvSpPr/>
          <p:nvPr/>
        </p:nvSpPr>
        <p:spPr>
          <a:xfrm>
            <a:off x="3815347" y="5827911"/>
            <a:ext cx="4561313" cy="769441"/>
          </a:xfrm>
          <a:prstGeom prst="rect">
            <a:avLst/>
          </a:prstGeom>
        </p:spPr>
        <p:txBody>
          <a:bodyPr wrap="none">
            <a:spAutoFit/>
          </a:bodyPr>
          <a:lstStyle/>
          <a:p>
            <a:pPr algn="ctr"/>
            <a:r>
              <a:rPr lang="de-DE" sz="2200" dirty="0">
                <a:effectLst>
                  <a:outerShdw blurRad="63500" dist="63500" dir="5400000" algn="ctr" rotWithShape="0">
                    <a:schemeClr val="accent1">
                      <a:alpha val="75000"/>
                    </a:schemeClr>
                  </a:outerShdw>
                </a:effectLst>
                <a:latin typeface="Segoe UI Semibold" panose="020B0702040204020203" pitchFamily="34" charset="0"/>
                <a:cs typeface="Segoe UI Semibold" panose="020B0702040204020203" pitchFamily="34" charset="0"/>
              </a:rPr>
              <a:t>Torsten Ahlemeyer, </a:t>
            </a:r>
            <a:r>
              <a:rPr lang="de-DE" sz="2200" dirty="0" err="1">
                <a:effectLst>
                  <a:outerShdw blurRad="63500" dist="63500" dir="5400000" algn="ctr" rotWithShape="0">
                    <a:schemeClr val="accent1">
                      <a:alpha val="75000"/>
                    </a:schemeClr>
                  </a:outerShdw>
                </a:effectLst>
                <a:latin typeface="Segoe UI Semibold" panose="020B0702040204020203" pitchFamily="34" charset="0"/>
                <a:cs typeface="Segoe UI Semibold" panose="020B0702040204020203" pitchFamily="34" charset="0"/>
              </a:rPr>
              <a:t>arelium</a:t>
            </a:r>
            <a:r>
              <a:rPr lang="de-DE" sz="2200" dirty="0">
                <a:effectLst>
                  <a:outerShdw blurRad="63500" dist="63500" dir="5400000" algn="ctr" rotWithShape="0">
                    <a:schemeClr val="accent1">
                      <a:alpha val="75000"/>
                    </a:schemeClr>
                  </a:outerShdw>
                </a:effectLst>
                <a:latin typeface="Segoe UI Semibold" panose="020B0702040204020203" pitchFamily="34" charset="0"/>
                <a:cs typeface="Segoe UI Semibold" panose="020B0702040204020203" pitchFamily="34" charset="0"/>
              </a:rPr>
              <a:t> GmbH</a:t>
            </a:r>
          </a:p>
          <a:p>
            <a:pPr algn="ctr"/>
            <a:r>
              <a:rPr lang="de-DE" sz="2200" dirty="0">
                <a:effectLst>
                  <a:outerShdw blurRad="63500" dist="63500" dir="5400000" algn="ctr" rotWithShape="0">
                    <a:schemeClr val="accent1">
                      <a:alpha val="75000"/>
                    </a:schemeClr>
                  </a:outerShdw>
                </a:effectLst>
                <a:latin typeface="Segoe UI Semibold" panose="020B0702040204020203" pitchFamily="34" charset="0"/>
                <a:cs typeface="Segoe UI Semibold" panose="020B0702040204020203" pitchFamily="34" charset="0"/>
              </a:rPr>
              <a:t>Projektleiter, IT-Berater</a:t>
            </a:r>
          </a:p>
        </p:txBody>
      </p:sp>
      <p:sp>
        <p:nvSpPr>
          <p:cNvPr id="13" name="Rechteck: abgerundete Ecken 12">
            <a:extLst>
              <a:ext uri="{FF2B5EF4-FFF2-40B4-BE49-F238E27FC236}">
                <a16:creationId xmlns:a16="http://schemas.microsoft.com/office/drawing/2014/main" id="{1AA10987-F4DA-48D3-AC6B-0461D05174EA}"/>
              </a:ext>
            </a:extLst>
          </p:cNvPr>
          <p:cNvSpPr/>
          <p:nvPr/>
        </p:nvSpPr>
        <p:spPr>
          <a:xfrm rot="1420456">
            <a:off x="2379675" y="3891561"/>
            <a:ext cx="3866248" cy="121109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„Es ist kein Drama, wenn das Projekt nicht nach Plan läuft. Es ist ein Drama, wenn der Projektmanager davon nichts weiß.“ </a:t>
            </a:r>
            <a:br>
              <a:rPr lang="de-DE" sz="1600" dirty="0">
                <a:solidFill>
                  <a:schemeClr val="tx1"/>
                </a:solidFill>
              </a:rPr>
            </a:br>
            <a:r>
              <a:rPr lang="de-DE" sz="1200" i="1" dirty="0">
                <a:solidFill>
                  <a:schemeClr val="tx1"/>
                </a:solidFill>
              </a:rPr>
              <a:t>(Peter Hobbs)</a:t>
            </a:r>
          </a:p>
        </p:txBody>
      </p:sp>
      <p:sp>
        <p:nvSpPr>
          <p:cNvPr id="14" name="Rechteck: abgerundete Ecken 13">
            <a:extLst>
              <a:ext uri="{FF2B5EF4-FFF2-40B4-BE49-F238E27FC236}">
                <a16:creationId xmlns:a16="http://schemas.microsoft.com/office/drawing/2014/main" id="{5C9DF210-6CFE-4C70-9204-EC4F24FA8579}"/>
              </a:ext>
            </a:extLst>
          </p:cNvPr>
          <p:cNvSpPr/>
          <p:nvPr/>
        </p:nvSpPr>
        <p:spPr>
          <a:xfrm rot="21088483">
            <a:off x="7799425" y="1301952"/>
            <a:ext cx="3437139" cy="790182"/>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„Jeder Milestone ist binär, entweder ist er geschafft – oder nicht.“ </a:t>
            </a:r>
            <a:br>
              <a:rPr lang="de-DE" sz="1600" dirty="0">
                <a:solidFill>
                  <a:schemeClr val="tx1"/>
                </a:solidFill>
              </a:rPr>
            </a:br>
            <a:r>
              <a:rPr lang="de-DE" sz="1200" i="1" dirty="0">
                <a:solidFill>
                  <a:schemeClr val="tx1"/>
                </a:solidFill>
              </a:rPr>
              <a:t>(Steve McConnell)</a:t>
            </a:r>
          </a:p>
        </p:txBody>
      </p:sp>
      <p:sp>
        <p:nvSpPr>
          <p:cNvPr id="16" name="Rechteck: abgerundete Ecken 15">
            <a:extLst>
              <a:ext uri="{FF2B5EF4-FFF2-40B4-BE49-F238E27FC236}">
                <a16:creationId xmlns:a16="http://schemas.microsoft.com/office/drawing/2014/main" id="{51C43106-6489-462D-A130-2AC4260599E2}"/>
              </a:ext>
            </a:extLst>
          </p:cNvPr>
          <p:cNvSpPr/>
          <p:nvPr/>
        </p:nvSpPr>
        <p:spPr>
          <a:xfrm rot="20704435">
            <a:off x="8715129" y="4716511"/>
            <a:ext cx="3126822" cy="106788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„Planung ersetzt Zufall</a:t>
            </a:r>
            <a:br>
              <a:rPr lang="de-DE" sz="1600" b="1" dirty="0">
                <a:solidFill>
                  <a:schemeClr val="tx1"/>
                </a:solidFill>
              </a:rPr>
            </a:br>
            <a:r>
              <a:rPr lang="de-DE" sz="1600" b="1" dirty="0">
                <a:solidFill>
                  <a:schemeClr val="tx1"/>
                </a:solidFill>
              </a:rPr>
              <a:t>durch Irrtum.“ </a:t>
            </a:r>
            <a:br>
              <a:rPr lang="de-DE" sz="1600" b="1" dirty="0">
                <a:solidFill>
                  <a:schemeClr val="tx1"/>
                </a:solidFill>
              </a:rPr>
            </a:br>
            <a:r>
              <a:rPr lang="de-DE" sz="1200" i="1" dirty="0">
                <a:solidFill>
                  <a:schemeClr val="tx1"/>
                </a:solidFill>
              </a:rPr>
              <a:t>(Albert Einstein)</a:t>
            </a:r>
          </a:p>
        </p:txBody>
      </p:sp>
      <p:sp>
        <p:nvSpPr>
          <p:cNvPr id="17" name="Rechteck: abgerundete Ecken 16">
            <a:extLst>
              <a:ext uri="{FF2B5EF4-FFF2-40B4-BE49-F238E27FC236}">
                <a16:creationId xmlns:a16="http://schemas.microsoft.com/office/drawing/2014/main" id="{9A6DB273-625A-429C-BA9B-D67AE1B32E81}"/>
              </a:ext>
            </a:extLst>
          </p:cNvPr>
          <p:cNvSpPr/>
          <p:nvPr/>
        </p:nvSpPr>
        <p:spPr>
          <a:xfrm rot="753720">
            <a:off x="5980169" y="3915574"/>
            <a:ext cx="2050549" cy="93776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„Abenteuer sind nur schlechte Planung.“ </a:t>
            </a:r>
            <a:r>
              <a:rPr lang="de-DE" sz="1200" i="1" dirty="0">
                <a:solidFill>
                  <a:schemeClr val="tx1"/>
                </a:solidFill>
              </a:rPr>
              <a:t>(Ronald Amundsen)</a:t>
            </a:r>
          </a:p>
        </p:txBody>
      </p:sp>
      <p:sp>
        <p:nvSpPr>
          <p:cNvPr id="20" name="Rechteck: abgerundete Ecken 19">
            <a:extLst>
              <a:ext uri="{FF2B5EF4-FFF2-40B4-BE49-F238E27FC236}">
                <a16:creationId xmlns:a16="http://schemas.microsoft.com/office/drawing/2014/main" id="{A9181786-5C72-499B-A6F8-1CEBAAFB3CEE}"/>
              </a:ext>
            </a:extLst>
          </p:cNvPr>
          <p:cNvSpPr/>
          <p:nvPr/>
        </p:nvSpPr>
        <p:spPr>
          <a:xfrm rot="286768">
            <a:off x="1247621" y="1422031"/>
            <a:ext cx="2631671" cy="110629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„Wir können die Zukunft nicht voraussagen, aber wir können Sie gestalten.“</a:t>
            </a:r>
            <a:br>
              <a:rPr lang="de-DE" sz="1600" dirty="0">
                <a:solidFill>
                  <a:schemeClr val="tx1"/>
                </a:solidFill>
              </a:rPr>
            </a:br>
            <a:r>
              <a:rPr lang="de-DE" sz="1200" i="1" dirty="0">
                <a:solidFill>
                  <a:schemeClr val="tx1"/>
                </a:solidFill>
              </a:rPr>
              <a:t>(Peter Drucker)</a:t>
            </a:r>
          </a:p>
        </p:txBody>
      </p:sp>
      <p:sp>
        <p:nvSpPr>
          <p:cNvPr id="21" name="Rechteck: abgerundete Ecken 20">
            <a:extLst>
              <a:ext uri="{FF2B5EF4-FFF2-40B4-BE49-F238E27FC236}">
                <a16:creationId xmlns:a16="http://schemas.microsoft.com/office/drawing/2014/main" id="{A25B1DFF-9198-46BF-B5B9-766A4EAC17D7}"/>
              </a:ext>
            </a:extLst>
          </p:cNvPr>
          <p:cNvSpPr/>
          <p:nvPr/>
        </p:nvSpPr>
        <p:spPr>
          <a:xfrm rot="21346301">
            <a:off x="215568" y="3634765"/>
            <a:ext cx="3149274" cy="92918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„Langfristige Planung funktioniert auf kurze Sicht am besten.“ </a:t>
            </a:r>
            <a:br>
              <a:rPr lang="de-DE" sz="1600" dirty="0">
                <a:solidFill>
                  <a:schemeClr val="tx1"/>
                </a:solidFill>
              </a:rPr>
            </a:br>
            <a:r>
              <a:rPr lang="de-DE" sz="1200" i="1" dirty="0">
                <a:solidFill>
                  <a:schemeClr val="tx1"/>
                </a:solidFill>
              </a:rPr>
              <a:t>(Euripides)</a:t>
            </a:r>
          </a:p>
        </p:txBody>
      </p:sp>
      <p:sp>
        <p:nvSpPr>
          <p:cNvPr id="22" name="Rechteck: abgerundete Ecken 21">
            <a:extLst>
              <a:ext uri="{FF2B5EF4-FFF2-40B4-BE49-F238E27FC236}">
                <a16:creationId xmlns:a16="http://schemas.microsoft.com/office/drawing/2014/main" id="{5E389C89-9F15-43A0-9DD9-593FC5725D53}"/>
              </a:ext>
            </a:extLst>
          </p:cNvPr>
          <p:cNvSpPr/>
          <p:nvPr/>
        </p:nvSpPr>
        <p:spPr>
          <a:xfrm rot="21346301">
            <a:off x="109979" y="1807655"/>
            <a:ext cx="2939837" cy="79101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„Ein Ziel ohne Plan ist</a:t>
            </a:r>
            <a:br>
              <a:rPr lang="de-DE" sz="1600" b="1" dirty="0">
                <a:solidFill>
                  <a:schemeClr val="tx1"/>
                </a:solidFill>
              </a:rPr>
            </a:br>
            <a:r>
              <a:rPr lang="de-DE" sz="1600" b="1" dirty="0">
                <a:solidFill>
                  <a:schemeClr val="tx1"/>
                </a:solidFill>
              </a:rPr>
              <a:t>nur ein Wunsch.“ </a:t>
            </a:r>
            <a:br>
              <a:rPr lang="de-DE" sz="1600" dirty="0">
                <a:solidFill>
                  <a:schemeClr val="tx1"/>
                </a:solidFill>
              </a:rPr>
            </a:br>
            <a:r>
              <a:rPr lang="de-DE" sz="1200" i="1" dirty="0">
                <a:solidFill>
                  <a:schemeClr val="tx1"/>
                </a:solidFill>
              </a:rPr>
              <a:t>(Larry Elder)</a:t>
            </a:r>
          </a:p>
        </p:txBody>
      </p:sp>
      <p:sp>
        <p:nvSpPr>
          <p:cNvPr id="23" name="Rechteck: abgerundete Ecken 22">
            <a:extLst>
              <a:ext uri="{FF2B5EF4-FFF2-40B4-BE49-F238E27FC236}">
                <a16:creationId xmlns:a16="http://schemas.microsoft.com/office/drawing/2014/main" id="{B825DBA6-7394-4FE4-AEDE-7A6DDDC9245B}"/>
              </a:ext>
            </a:extLst>
          </p:cNvPr>
          <p:cNvSpPr/>
          <p:nvPr/>
        </p:nvSpPr>
        <p:spPr>
          <a:xfrm rot="21346301">
            <a:off x="9024201" y="938344"/>
            <a:ext cx="3025830" cy="11681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„Projektmanagement ist die Kunst, mit 10 Fingern 11 Korken unter Wasser zu halten.“ </a:t>
            </a:r>
            <a:br>
              <a:rPr lang="de-DE" sz="1600" dirty="0">
                <a:solidFill>
                  <a:schemeClr val="tx1"/>
                </a:solidFill>
              </a:rPr>
            </a:br>
            <a:r>
              <a:rPr lang="de-DE" sz="1200" dirty="0">
                <a:solidFill>
                  <a:schemeClr val="tx1"/>
                </a:solidFill>
              </a:rPr>
              <a:t>(Gerhard Pews)</a:t>
            </a:r>
          </a:p>
        </p:txBody>
      </p:sp>
      <p:sp>
        <p:nvSpPr>
          <p:cNvPr id="24" name="Rechteck: abgerundete Ecken 23">
            <a:extLst>
              <a:ext uri="{FF2B5EF4-FFF2-40B4-BE49-F238E27FC236}">
                <a16:creationId xmlns:a16="http://schemas.microsoft.com/office/drawing/2014/main" id="{300F9700-FB21-4F05-838C-A8F8E0596B7E}"/>
              </a:ext>
            </a:extLst>
          </p:cNvPr>
          <p:cNvSpPr/>
          <p:nvPr/>
        </p:nvSpPr>
        <p:spPr>
          <a:xfrm rot="20704435">
            <a:off x="6196433" y="4686974"/>
            <a:ext cx="3126822" cy="106788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„machen ist wie planen… </a:t>
            </a:r>
          </a:p>
          <a:p>
            <a:pPr algn="ctr"/>
            <a:r>
              <a:rPr lang="de-DE" sz="1600" b="1" dirty="0">
                <a:solidFill>
                  <a:schemeClr val="tx1"/>
                </a:solidFill>
              </a:rPr>
              <a:t>nur krasser!“ </a:t>
            </a:r>
            <a:br>
              <a:rPr lang="de-DE" sz="1600" b="1" dirty="0">
                <a:solidFill>
                  <a:schemeClr val="tx1"/>
                </a:solidFill>
              </a:rPr>
            </a:br>
            <a:r>
              <a:rPr lang="de-DE" sz="1200" i="1" dirty="0">
                <a:solidFill>
                  <a:schemeClr val="tx1"/>
                </a:solidFill>
              </a:rPr>
              <a:t>(allgemeine Projektweisheit)</a:t>
            </a:r>
          </a:p>
        </p:txBody>
      </p:sp>
      <p:sp>
        <p:nvSpPr>
          <p:cNvPr id="27" name="Rechteck: abgerundete Ecken 26">
            <a:extLst>
              <a:ext uri="{FF2B5EF4-FFF2-40B4-BE49-F238E27FC236}">
                <a16:creationId xmlns:a16="http://schemas.microsoft.com/office/drawing/2014/main" id="{41ADAD5B-524C-42E3-8E95-A97B9713B06F}"/>
              </a:ext>
            </a:extLst>
          </p:cNvPr>
          <p:cNvSpPr/>
          <p:nvPr/>
        </p:nvSpPr>
        <p:spPr>
          <a:xfrm rot="21308285">
            <a:off x="8070054" y="3407539"/>
            <a:ext cx="4005513" cy="128318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a:t>
            </a:r>
            <a:r>
              <a:rPr lang="de-DE" sz="1600" b="1" dirty="0">
                <a:solidFill>
                  <a:schemeClr val="tx1"/>
                </a:solidFill>
              </a:rPr>
              <a:t>Die Hauptaufgabe eines Managers ist es, die Realität zu begreifen. Die letzte Aufgabe ist es, Danke zu sagen. Dazwischen ist der Anführer ein Bediensteter.”</a:t>
            </a:r>
          </a:p>
          <a:p>
            <a:pPr algn="ctr"/>
            <a:r>
              <a:rPr lang="de-DE" sz="1200" i="1" dirty="0">
                <a:solidFill>
                  <a:schemeClr val="tx1"/>
                </a:solidFill>
              </a:rPr>
              <a:t>(Max de </a:t>
            </a:r>
            <a:r>
              <a:rPr lang="de-DE" sz="1200" i="1" dirty="0" err="1">
                <a:solidFill>
                  <a:schemeClr val="tx1"/>
                </a:solidFill>
              </a:rPr>
              <a:t>Pree</a:t>
            </a:r>
            <a:r>
              <a:rPr lang="de-DE" sz="1200" i="1" dirty="0">
                <a:solidFill>
                  <a:schemeClr val="tx1"/>
                </a:solidFill>
              </a:rPr>
              <a:t>)</a:t>
            </a:r>
          </a:p>
        </p:txBody>
      </p:sp>
      <p:sp>
        <p:nvSpPr>
          <p:cNvPr id="31" name="Rechteck: abgerundete Ecken 30">
            <a:extLst>
              <a:ext uri="{FF2B5EF4-FFF2-40B4-BE49-F238E27FC236}">
                <a16:creationId xmlns:a16="http://schemas.microsoft.com/office/drawing/2014/main" id="{147CBF00-3E49-4C85-880B-B42E332BE513}"/>
              </a:ext>
            </a:extLst>
          </p:cNvPr>
          <p:cNvSpPr/>
          <p:nvPr/>
        </p:nvSpPr>
        <p:spPr>
          <a:xfrm rot="562848">
            <a:off x="394512" y="868738"/>
            <a:ext cx="2689820" cy="89526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„Menschen werden leichter geführt als getrieben.“</a:t>
            </a:r>
            <a:br>
              <a:rPr lang="de-DE" sz="1600" dirty="0">
                <a:solidFill>
                  <a:schemeClr val="tx1"/>
                </a:solidFill>
              </a:rPr>
            </a:br>
            <a:r>
              <a:rPr lang="de-DE" sz="1200" i="1" dirty="0">
                <a:solidFill>
                  <a:schemeClr val="tx1"/>
                </a:solidFill>
              </a:rPr>
              <a:t>(David Harold Fink)</a:t>
            </a:r>
          </a:p>
        </p:txBody>
      </p:sp>
      <p:sp>
        <p:nvSpPr>
          <p:cNvPr id="32" name="Rechteck: abgerundete Ecken 31">
            <a:extLst>
              <a:ext uri="{FF2B5EF4-FFF2-40B4-BE49-F238E27FC236}">
                <a16:creationId xmlns:a16="http://schemas.microsoft.com/office/drawing/2014/main" id="{0DAB4CB2-D64E-4B0F-873B-984DB18D2F93}"/>
              </a:ext>
            </a:extLst>
          </p:cNvPr>
          <p:cNvSpPr/>
          <p:nvPr/>
        </p:nvSpPr>
        <p:spPr>
          <a:xfrm rot="562848">
            <a:off x="8695871" y="1974337"/>
            <a:ext cx="3229296" cy="83574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„Führung setzt drei Dinge voraus: Bescheidenheit, Klartext und Mut.“</a:t>
            </a:r>
          </a:p>
          <a:p>
            <a:pPr algn="ctr"/>
            <a:r>
              <a:rPr lang="de-DE" sz="1200" i="1" dirty="0">
                <a:solidFill>
                  <a:schemeClr val="tx1"/>
                </a:solidFill>
              </a:rPr>
              <a:t>(allgemeine Projektweisheit)</a:t>
            </a:r>
          </a:p>
        </p:txBody>
      </p:sp>
      <p:sp>
        <p:nvSpPr>
          <p:cNvPr id="33" name="Rechteck: abgerundete Ecken 32">
            <a:extLst>
              <a:ext uri="{FF2B5EF4-FFF2-40B4-BE49-F238E27FC236}">
                <a16:creationId xmlns:a16="http://schemas.microsoft.com/office/drawing/2014/main" id="{03E0861F-5654-4B2F-A287-265717304259}"/>
              </a:ext>
            </a:extLst>
          </p:cNvPr>
          <p:cNvSpPr/>
          <p:nvPr/>
        </p:nvSpPr>
        <p:spPr>
          <a:xfrm rot="20704435">
            <a:off x="1945553" y="4234463"/>
            <a:ext cx="2807098" cy="870335"/>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„Wahre Führung liegt darin, andere zum Erfolg zu führen.“ </a:t>
            </a:r>
            <a:br>
              <a:rPr lang="de-DE" sz="1600" dirty="0">
                <a:solidFill>
                  <a:schemeClr val="tx1"/>
                </a:solidFill>
              </a:rPr>
            </a:br>
            <a:r>
              <a:rPr lang="de-DE" sz="1200" i="1" dirty="0">
                <a:solidFill>
                  <a:schemeClr val="tx1"/>
                </a:solidFill>
              </a:rPr>
              <a:t>(Bill Owens)</a:t>
            </a:r>
          </a:p>
        </p:txBody>
      </p:sp>
      <p:sp>
        <p:nvSpPr>
          <p:cNvPr id="35" name="Rechteck: abgerundete Ecken 34">
            <a:extLst>
              <a:ext uri="{FF2B5EF4-FFF2-40B4-BE49-F238E27FC236}">
                <a16:creationId xmlns:a16="http://schemas.microsoft.com/office/drawing/2014/main" id="{87FFD9A4-DCD6-4B95-85C3-E621A2D1031A}"/>
              </a:ext>
            </a:extLst>
          </p:cNvPr>
          <p:cNvSpPr/>
          <p:nvPr/>
        </p:nvSpPr>
        <p:spPr>
          <a:xfrm rot="437438">
            <a:off x="8274633" y="5423234"/>
            <a:ext cx="3600526" cy="110179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„Erwarte das Beste, plane das Schlimmste und bereite dich darauf vor, überrascht zu werden.“</a:t>
            </a:r>
          </a:p>
          <a:p>
            <a:pPr algn="ctr"/>
            <a:r>
              <a:rPr lang="de-DE" sz="1200" i="1" dirty="0">
                <a:solidFill>
                  <a:schemeClr val="tx1"/>
                </a:solidFill>
              </a:rPr>
              <a:t>(Denis </a:t>
            </a:r>
            <a:r>
              <a:rPr lang="de-DE" sz="1200" i="1" dirty="0" err="1">
                <a:solidFill>
                  <a:schemeClr val="tx1"/>
                </a:solidFill>
              </a:rPr>
              <a:t>Waitley</a:t>
            </a:r>
            <a:r>
              <a:rPr lang="de-DE" sz="1200" i="1" dirty="0">
                <a:solidFill>
                  <a:schemeClr val="tx1"/>
                </a:solidFill>
              </a:rPr>
              <a:t>)</a:t>
            </a:r>
          </a:p>
        </p:txBody>
      </p:sp>
      <p:sp>
        <p:nvSpPr>
          <p:cNvPr id="36" name="Rechteck: abgerundete Ecken 35">
            <a:extLst>
              <a:ext uri="{FF2B5EF4-FFF2-40B4-BE49-F238E27FC236}">
                <a16:creationId xmlns:a16="http://schemas.microsoft.com/office/drawing/2014/main" id="{632B83BE-A18D-4ADF-9FD7-F9DCB966A82A}"/>
              </a:ext>
            </a:extLst>
          </p:cNvPr>
          <p:cNvSpPr/>
          <p:nvPr/>
        </p:nvSpPr>
        <p:spPr>
          <a:xfrm rot="753720">
            <a:off x="6085031" y="918699"/>
            <a:ext cx="2709683" cy="107277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„Glückliche Menschen planen Handlungen, sie planen keine Ergebnisse.“ </a:t>
            </a:r>
          </a:p>
          <a:p>
            <a:pPr algn="ctr"/>
            <a:r>
              <a:rPr lang="de-DE" sz="1200" i="1" dirty="0">
                <a:solidFill>
                  <a:schemeClr val="tx1"/>
                </a:solidFill>
              </a:rPr>
              <a:t>(Dennis </a:t>
            </a:r>
            <a:r>
              <a:rPr lang="de-DE" sz="1200" i="1" dirty="0" err="1">
                <a:solidFill>
                  <a:schemeClr val="tx1"/>
                </a:solidFill>
              </a:rPr>
              <a:t>Wholey</a:t>
            </a:r>
            <a:r>
              <a:rPr lang="de-DE" sz="1200" i="1" dirty="0">
                <a:solidFill>
                  <a:schemeClr val="tx1"/>
                </a:solidFill>
              </a:rPr>
              <a:t>)</a:t>
            </a:r>
          </a:p>
        </p:txBody>
      </p:sp>
    </p:spTree>
    <p:extLst>
      <p:ext uri="{BB962C8B-B14F-4D97-AF65-F5344CB8AC3E}">
        <p14:creationId xmlns:p14="http://schemas.microsoft.com/office/powerpoint/2010/main" val="249810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ppt_x</p:attrName>
                                        </p:attrNameLst>
                                      </p:cBhvr>
                                      <p:tavLst>
                                        <p:tav tm="0">
                                          <p:val>
                                            <p:strVal val="#ppt_x"/>
                                          </p:val>
                                        </p:tav>
                                        <p:tav tm="100000">
                                          <p:val>
                                            <p:strVal val="#ppt_x"/>
                                          </p:val>
                                        </p:tav>
                                      </p:tavLst>
                                    </p:anim>
                                    <p:anim calcmode="lin" valueType="num">
                                      <p:cBhvr>
                                        <p:cTn id="9" dur="2000" fill="hold"/>
                                        <p:tgtEl>
                                          <p:spTgt spid="13"/>
                                        </p:tgtEl>
                                        <p:attrNameLst>
                                          <p:attrName>ppt_y</p:attrName>
                                        </p:attrNameLst>
                                      </p:cBhvr>
                                      <p:tavLst>
                                        <p:tav tm="0">
                                          <p:val>
                                            <p:strVal val="#ppt_y+.1"/>
                                          </p:val>
                                        </p:tav>
                                        <p:tav tm="100000">
                                          <p:val>
                                            <p:strVal val="#ppt_y"/>
                                          </p:val>
                                        </p:tav>
                                      </p:tavLst>
                                    </p:anim>
                                  </p:childTnLst>
                                </p:cTn>
                              </p:par>
                              <p:par>
                                <p:cTn id="10" presetID="42" presetClass="exit" presetSubtype="0" fill="hold" grpId="1" nodeType="withEffect">
                                  <p:stCondLst>
                                    <p:cond delay="11000"/>
                                  </p:stCondLst>
                                  <p:childTnLst>
                                    <p:animEffect transition="out" filter="fade">
                                      <p:cBhvr>
                                        <p:cTn id="11" dur="2000"/>
                                        <p:tgtEl>
                                          <p:spTgt spid="13"/>
                                        </p:tgtEl>
                                      </p:cBhvr>
                                    </p:animEffect>
                                    <p:anim calcmode="lin" valueType="num">
                                      <p:cBhvr>
                                        <p:cTn id="12" dur="2000"/>
                                        <p:tgtEl>
                                          <p:spTgt spid="13"/>
                                        </p:tgtEl>
                                        <p:attrNameLst>
                                          <p:attrName>ppt_x</p:attrName>
                                        </p:attrNameLst>
                                      </p:cBhvr>
                                      <p:tavLst>
                                        <p:tav tm="0">
                                          <p:val>
                                            <p:strVal val="ppt_x"/>
                                          </p:val>
                                        </p:tav>
                                        <p:tav tm="100000">
                                          <p:val>
                                            <p:strVal val="ppt_x"/>
                                          </p:val>
                                        </p:tav>
                                      </p:tavLst>
                                    </p:anim>
                                    <p:anim calcmode="lin" valueType="num">
                                      <p:cBhvr>
                                        <p:cTn id="13" dur="2000"/>
                                        <p:tgtEl>
                                          <p:spTgt spid="13"/>
                                        </p:tgtEl>
                                        <p:attrNameLst>
                                          <p:attrName>ppt_y</p:attrName>
                                        </p:attrNameLst>
                                      </p:cBhvr>
                                      <p:tavLst>
                                        <p:tav tm="0">
                                          <p:val>
                                            <p:strVal val="ppt_y"/>
                                          </p:val>
                                        </p:tav>
                                        <p:tav tm="100000">
                                          <p:val>
                                            <p:strVal val="ppt_y+.1"/>
                                          </p:val>
                                        </p:tav>
                                      </p:tavLst>
                                    </p:anim>
                                    <p:set>
                                      <p:cBhvr>
                                        <p:cTn id="14" dur="1" fill="hold">
                                          <p:stCondLst>
                                            <p:cond delay="1999"/>
                                          </p:stCondLst>
                                        </p:cTn>
                                        <p:tgtEl>
                                          <p:spTgt spid="13"/>
                                        </p:tgtEl>
                                        <p:attrNameLst>
                                          <p:attrName>style.visibility</p:attrName>
                                        </p:attrNameLst>
                                      </p:cBhvr>
                                      <p:to>
                                        <p:strVal val="hidden"/>
                                      </p:to>
                                    </p:set>
                                  </p:childTnLst>
                                </p:cTn>
                              </p:par>
                              <p:par>
                                <p:cTn id="15" presetID="42" presetClass="entr" presetSubtype="0" fill="hold" grpId="0" nodeType="withEffect">
                                  <p:stCondLst>
                                    <p:cond delay="50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2" presetClass="exit" presetSubtype="0" fill="hold" grpId="1" nodeType="withEffect">
                                  <p:stCondLst>
                                    <p:cond delay="14000"/>
                                  </p:stCondLst>
                                  <p:childTnLst>
                                    <p:animEffect transition="out" filter="fade">
                                      <p:cBhvr>
                                        <p:cTn id="21" dur="2000"/>
                                        <p:tgtEl>
                                          <p:spTgt spid="14"/>
                                        </p:tgtEl>
                                      </p:cBhvr>
                                    </p:animEffect>
                                    <p:anim calcmode="lin" valueType="num">
                                      <p:cBhvr>
                                        <p:cTn id="22" dur="2000"/>
                                        <p:tgtEl>
                                          <p:spTgt spid="14"/>
                                        </p:tgtEl>
                                        <p:attrNameLst>
                                          <p:attrName>ppt_x</p:attrName>
                                        </p:attrNameLst>
                                      </p:cBhvr>
                                      <p:tavLst>
                                        <p:tav tm="0">
                                          <p:val>
                                            <p:strVal val="ppt_x"/>
                                          </p:val>
                                        </p:tav>
                                        <p:tav tm="100000">
                                          <p:val>
                                            <p:strVal val="ppt_x"/>
                                          </p:val>
                                        </p:tav>
                                      </p:tavLst>
                                    </p:anim>
                                    <p:anim calcmode="lin" valueType="num">
                                      <p:cBhvr>
                                        <p:cTn id="23" dur="2000"/>
                                        <p:tgtEl>
                                          <p:spTgt spid="14"/>
                                        </p:tgtEl>
                                        <p:attrNameLst>
                                          <p:attrName>ppt_y</p:attrName>
                                        </p:attrNameLst>
                                      </p:cBhvr>
                                      <p:tavLst>
                                        <p:tav tm="0">
                                          <p:val>
                                            <p:strVal val="ppt_y"/>
                                          </p:val>
                                        </p:tav>
                                        <p:tav tm="100000">
                                          <p:val>
                                            <p:strVal val="ppt_y+.1"/>
                                          </p:val>
                                        </p:tav>
                                      </p:tavLst>
                                    </p:anim>
                                    <p:set>
                                      <p:cBhvr>
                                        <p:cTn id="24" dur="1" fill="hold">
                                          <p:stCondLst>
                                            <p:cond delay="1999"/>
                                          </p:stCondLst>
                                        </p:cTn>
                                        <p:tgtEl>
                                          <p:spTgt spid="14"/>
                                        </p:tgtEl>
                                        <p:attrNameLst>
                                          <p:attrName>style.visibility</p:attrName>
                                        </p:attrNameLst>
                                      </p:cBhvr>
                                      <p:to>
                                        <p:strVal val="hidden"/>
                                      </p:to>
                                    </p:set>
                                  </p:childTnLst>
                                </p:cTn>
                              </p:par>
                              <p:par>
                                <p:cTn id="25" presetID="42" presetClass="entr" presetSubtype="0" fill="hold" grpId="0" nodeType="withEffect">
                                  <p:stCondLst>
                                    <p:cond delay="8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anim calcmode="lin" valueType="num">
                                      <p:cBhvr>
                                        <p:cTn id="28" dur="2000" fill="hold"/>
                                        <p:tgtEl>
                                          <p:spTgt spid="16"/>
                                        </p:tgtEl>
                                        <p:attrNameLst>
                                          <p:attrName>ppt_x</p:attrName>
                                        </p:attrNameLst>
                                      </p:cBhvr>
                                      <p:tavLst>
                                        <p:tav tm="0">
                                          <p:val>
                                            <p:strVal val="#ppt_x"/>
                                          </p:val>
                                        </p:tav>
                                        <p:tav tm="100000">
                                          <p:val>
                                            <p:strVal val="#ppt_x"/>
                                          </p:val>
                                        </p:tav>
                                      </p:tavLst>
                                    </p:anim>
                                    <p:anim calcmode="lin" valueType="num">
                                      <p:cBhvr>
                                        <p:cTn id="29" dur="2000" fill="hold"/>
                                        <p:tgtEl>
                                          <p:spTgt spid="16"/>
                                        </p:tgtEl>
                                        <p:attrNameLst>
                                          <p:attrName>ppt_y</p:attrName>
                                        </p:attrNameLst>
                                      </p:cBhvr>
                                      <p:tavLst>
                                        <p:tav tm="0">
                                          <p:val>
                                            <p:strVal val="#ppt_y+.1"/>
                                          </p:val>
                                        </p:tav>
                                        <p:tav tm="100000">
                                          <p:val>
                                            <p:strVal val="#ppt_y"/>
                                          </p:val>
                                        </p:tav>
                                      </p:tavLst>
                                    </p:anim>
                                  </p:childTnLst>
                                </p:cTn>
                              </p:par>
                              <p:par>
                                <p:cTn id="30" presetID="42" presetClass="exit" presetSubtype="0" fill="hold" grpId="1" nodeType="withEffect">
                                  <p:stCondLst>
                                    <p:cond delay="17000"/>
                                  </p:stCondLst>
                                  <p:childTnLst>
                                    <p:animEffect transition="out" filter="fade">
                                      <p:cBhvr>
                                        <p:cTn id="31" dur="2000"/>
                                        <p:tgtEl>
                                          <p:spTgt spid="16"/>
                                        </p:tgtEl>
                                      </p:cBhvr>
                                    </p:animEffect>
                                    <p:anim calcmode="lin" valueType="num">
                                      <p:cBhvr>
                                        <p:cTn id="32" dur="2000"/>
                                        <p:tgtEl>
                                          <p:spTgt spid="16"/>
                                        </p:tgtEl>
                                        <p:attrNameLst>
                                          <p:attrName>ppt_x</p:attrName>
                                        </p:attrNameLst>
                                      </p:cBhvr>
                                      <p:tavLst>
                                        <p:tav tm="0">
                                          <p:val>
                                            <p:strVal val="ppt_x"/>
                                          </p:val>
                                        </p:tav>
                                        <p:tav tm="100000">
                                          <p:val>
                                            <p:strVal val="ppt_x"/>
                                          </p:val>
                                        </p:tav>
                                      </p:tavLst>
                                    </p:anim>
                                    <p:anim calcmode="lin" valueType="num">
                                      <p:cBhvr>
                                        <p:cTn id="33" dur="2000"/>
                                        <p:tgtEl>
                                          <p:spTgt spid="16"/>
                                        </p:tgtEl>
                                        <p:attrNameLst>
                                          <p:attrName>ppt_y</p:attrName>
                                        </p:attrNameLst>
                                      </p:cBhvr>
                                      <p:tavLst>
                                        <p:tav tm="0">
                                          <p:val>
                                            <p:strVal val="ppt_y"/>
                                          </p:val>
                                        </p:tav>
                                        <p:tav tm="100000">
                                          <p:val>
                                            <p:strVal val="ppt_y+.1"/>
                                          </p:val>
                                        </p:tav>
                                      </p:tavLst>
                                    </p:anim>
                                    <p:set>
                                      <p:cBhvr>
                                        <p:cTn id="34" dur="1" fill="hold">
                                          <p:stCondLst>
                                            <p:cond delay="1999"/>
                                          </p:stCondLst>
                                        </p:cTn>
                                        <p:tgtEl>
                                          <p:spTgt spid="16"/>
                                        </p:tgtEl>
                                        <p:attrNameLst>
                                          <p:attrName>style.visibility</p:attrName>
                                        </p:attrNameLst>
                                      </p:cBhvr>
                                      <p:to>
                                        <p:strVal val="hidden"/>
                                      </p:to>
                                    </p:set>
                                  </p:childTnLst>
                                </p:cTn>
                              </p:par>
                              <p:par>
                                <p:cTn id="35" presetID="42" presetClass="entr" presetSubtype="0" fill="hold" grpId="0" nodeType="withEffect">
                                  <p:stCondLst>
                                    <p:cond delay="11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anim calcmode="lin" valueType="num">
                                      <p:cBhvr>
                                        <p:cTn id="38" dur="2000" fill="hold"/>
                                        <p:tgtEl>
                                          <p:spTgt spid="17"/>
                                        </p:tgtEl>
                                        <p:attrNameLst>
                                          <p:attrName>ppt_x</p:attrName>
                                        </p:attrNameLst>
                                      </p:cBhvr>
                                      <p:tavLst>
                                        <p:tav tm="0">
                                          <p:val>
                                            <p:strVal val="#ppt_x"/>
                                          </p:val>
                                        </p:tav>
                                        <p:tav tm="100000">
                                          <p:val>
                                            <p:strVal val="#ppt_x"/>
                                          </p:val>
                                        </p:tav>
                                      </p:tavLst>
                                    </p:anim>
                                    <p:anim calcmode="lin" valueType="num">
                                      <p:cBhvr>
                                        <p:cTn id="39" dur="2000" fill="hold"/>
                                        <p:tgtEl>
                                          <p:spTgt spid="17"/>
                                        </p:tgtEl>
                                        <p:attrNameLst>
                                          <p:attrName>ppt_y</p:attrName>
                                        </p:attrNameLst>
                                      </p:cBhvr>
                                      <p:tavLst>
                                        <p:tav tm="0">
                                          <p:val>
                                            <p:strVal val="#ppt_y+.1"/>
                                          </p:val>
                                        </p:tav>
                                        <p:tav tm="100000">
                                          <p:val>
                                            <p:strVal val="#ppt_y"/>
                                          </p:val>
                                        </p:tav>
                                      </p:tavLst>
                                    </p:anim>
                                  </p:childTnLst>
                                </p:cTn>
                              </p:par>
                              <p:par>
                                <p:cTn id="40" presetID="42" presetClass="exit" presetSubtype="0" fill="hold" grpId="1" nodeType="withEffect">
                                  <p:stCondLst>
                                    <p:cond delay="20000"/>
                                  </p:stCondLst>
                                  <p:childTnLst>
                                    <p:animEffect transition="out" filter="fade">
                                      <p:cBhvr>
                                        <p:cTn id="41" dur="2000"/>
                                        <p:tgtEl>
                                          <p:spTgt spid="17"/>
                                        </p:tgtEl>
                                      </p:cBhvr>
                                    </p:animEffect>
                                    <p:anim calcmode="lin" valueType="num">
                                      <p:cBhvr>
                                        <p:cTn id="42" dur="2000"/>
                                        <p:tgtEl>
                                          <p:spTgt spid="17"/>
                                        </p:tgtEl>
                                        <p:attrNameLst>
                                          <p:attrName>ppt_x</p:attrName>
                                        </p:attrNameLst>
                                      </p:cBhvr>
                                      <p:tavLst>
                                        <p:tav tm="0">
                                          <p:val>
                                            <p:strVal val="ppt_x"/>
                                          </p:val>
                                        </p:tav>
                                        <p:tav tm="100000">
                                          <p:val>
                                            <p:strVal val="ppt_x"/>
                                          </p:val>
                                        </p:tav>
                                      </p:tavLst>
                                    </p:anim>
                                    <p:anim calcmode="lin" valueType="num">
                                      <p:cBhvr>
                                        <p:cTn id="43" dur="2000"/>
                                        <p:tgtEl>
                                          <p:spTgt spid="17"/>
                                        </p:tgtEl>
                                        <p:attrNameLst>
                                          <p:attrName>ppt_y</p:attrName>
                                        </p:attrNameLst>
                                      </p:cBhvr>
                                      <p:tavLst>
                                        <p:tav tm="0">
                                          <p:val>
                                            <p:strVal val="ppt_y"/>
                                          </p:val>
                                        </p:tav>
                                        <p:tav tm="100000">
                                          <p:val>
                                            <p:strVal val="ppt_y+.1"/>
                                          </p:val>
                                        </p:tav>
                                      </p:tavLst>
                                    </p:anim>
                                    <p:set>
                                      <p:cBhvr>
                                        <p:cTn id="44" dur="1" fill="hold">
                                          <p:stCondLst>
                                            <p:cond delay="1999"/>
                                          </p:stCondLst>
                                        </p:cTn>
                                        <p:tgtEl>
                                          <p:spTgt spid="17"/>
                                        </p:tgtEl>
                                        <p:attrNameLst>
                                          <p:attrName>style.visibility</p:attrName>
                                        </p:attrNameLst>
                                      </p:cBhvr>
                                      <p:to>
                                        <p:strVal val="hidden"/>
                                      </p:to>
                                    </p:set>
                                  </p:childTnLst>
                                </p:cTn>
                              </p:par>
                              <p:par>
                                <p:cTn id="45" presetID="42" presetClass="entr" presetSubtype="0" fill="hold" grpId="0" nodeType="withEffect">
                                  <p:stCondLst>
                                    <p:cond delay="1400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2000"/>
                                        <p:tgtEl>
                                          <p:spTgt spid="36"/>
                                        </p:tgtEl>
                                      </p:cBhvr>
                                    </p:animEffect>
                                    <p:anim calcmode="lin" valueType="num">
                                      <p:cBhvr>
                                        <p:cTn id="48" dur="2000" fill="hold"/>
                                        <p:tgtEl>
                                          <p:spTgt spid="36"/>
                                        </p:tgtEl>
                                        <p:attrNameLst>
                                          <p:attrName>ppt_x</p:attrName>
                                        </p:attrNameLst>
                                      </p:cBhvr>
                                      <p:tavLst>
                                        <p:tav tm="0">
                                          <p:val>
                                            <p:strVal val="#ppt_x"/>
                                          </p:val>
                                        </p:tav>
                                        <p:tav tm="100000">
                                          <p:val>
                                            <p:strVal val="#ppt_x"/>
                                          </p:val>
                                        </p:tav>
                                      </p:tavLst>
                                    </p:anim>
                                    <p:anim calcmode="lin" valueType="num">
                                      <p:cBhvr>
                                        <p:cTn id="49" dur="2000" fill="hold"/>
                                        <p:tgtEl>
                                          <p:spTgt spid="36"/>
                                        </p:tgtEl>
                                        <p:attrNameLst>
                                          <p:attrName>ppt_y</p:attrName>
                                        </p:attrNameLst>
                                      </p:cBhvr>
                                      <p:tavLst>
                                        <p:tav tm="0">
                                          <p:val>
                                            <p:strVal val="#ppt_y+.1"/>
                                          </p:val>
                                        </p:tav>
                                        <p:tav tm="100000">
                                          <p:val>
                                            <p:strVal val="#ppt_y"/>
                                          </p:val>
                                        </p:tav>
                                      </p:tavLst>
                                    </p:anim>
                                  </p:childTnLst>
                                </p:cTn>
                              </p:par>
                              <p:par>
                                <p:cTn id="50" presetID="42" presetClass="exit" presetSubtype="0" fill="hold" grpId="1" nodeType="withEffect">
                                  <p:stCondLst>
                                    <p:cond delay="23000"/>
                                  </p:stCondLst>
                                  <p:childTnLst>
                                    <p:animEffect transition="out" filter="fade">
                                      <p:cBhvr>
                                        <p:cTn id="51" dur="2000"/>
                                        <p:tgtEl>
                                          <p:spTgt spid="36"/>
                                        </p:tgtEl>
                                      </p:cBhvr>
                                    </p:animEffect>
                                    <p:anim calcmode="lin" valueType="num">
                                      <p:cBhvr>
                                        <p:cTn id="52" dur="2000"/>
                                        <p:tgtEl>
                                          <p:spTgt spid="36"/>
                                        </p:tgtEl>
                                        <p:attrNameLst>
                                          <p:attrName>ppt_x</p:attrName>
                                        </p:attrNameLst>
                                      </p:cBhvr>
                                      <p:tavLst>
                                        <p:tav tm="0">
                                          <p:val>
                                            <p:strVal val="ppt_x"/>
                                          </p:val>
                                        </p:tav>
                                        <p:tav tm="100000">
                                          <p:val>
                                            <p:strVal val="ppt_x"/>
                                          </p:val>
                                        </p:tav>
                                      </p:tavLst>
                                    </p:anim>
                                    <p:anim calcmode="lin" valueType="num">
                                      <p:cBhvr>
                                        <p:cTn id="53" dur="2000"/>
                                        <p:tgtEl>
                                          <p:spTgt spid="36"/>
                                        </p:tgtEl>
                                        <p:attrNameLst>
                                          <p:attrName>ppt_y</p:attrName>
                                        </p:attrNameLst>
                                      </p:cBhvr>
                                      <p:tavLst>
                                        <p:tav tm="0">
                                          <p:val>
                                            <p:strVal val="ppt_y"/>
                                          </p:val>
                                        </p:tav>
                                        <p:tav tm="100000">
                                          <p:val>
                                            <p:strVal val="ppt_y+.1"/>
                                          </p:val>
                                        </p:tav>
                                      </p:tavLst>
                                    </p:anim>
                                    <p:set>
                                      <p:cBhvr>
                                        <p:cTn id="54" dur="1" fill="hold">
                                          <p:stCondLst>
                                            <p:cond delay="1999"/>
                                          </p:stCondLst>
                                        </p:cTn>
                                        <p:tgtEl>
                                          <p:spTgt spid="36"/>
                                        </p:tgtEl>
                                        <p:attrNameLst>
                                          <p:attrName>style.visibility</p:attrName>
                                        </p:attrNameLst>
                                      </p:cBhvr>
                                      <p:to>
                                        <p:strVal val="hidden"/>
                                      </p:to>
                                    </p:set>
                                  </p:childTnLst>
                                </p:cTn>
                              </p:par>
                              <p:par>
                                <p:cTn id="55" presetID="42" presetClass="entr" presetSubtype="0" fill="hold" grpId="0" nodeType="withEffect">
                                  <p:stCondLst>
                                    <p:cond delay="1700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000"/>
                                        <p:tgtEl>
                                          <p:spTgt spid="10"/>
                                        </p:tgtEl>
                                      </p:cBhvr>
                                    </p:animEffect>
                                    <p:anim calcmode="lin" valueType="num">
                                      <p:cBhvr>
                                        <p:cTn id="58" dur="2000" fill="hold"/>
                                        <p:tgtEl>
                                          <p:spTgt spid="10"/>
                                        </p:tgtEl>
                                        <p:attrNameLst>
                                          <p:attrName>ppt_x</p:attrName>
                                        </p:attrNameLst>
                                      </p:cBhvr>
                                      <p:tavLst>
                                        <p:tav tm="0">
                                          <p:val>
                                            <p:strVal val="#ppt_x"/>
                                          </p:val>
                                        </p:tav>
                                        <p:tav tm="100000">
                                          <p:val>
                                            <p:strVal val="#ppt_x"/>
                                          </p:val>
                                        </p:tav>
                                      </p:tavLst>
                                    </p:anim>
                                    <p:anim calcmode="lin" valueType="num">
                                      <p:cBhvr>
                                        <p:cTn id="59" dur="2000" fill="hold"/>
                                        <p:tgtEl>
                                          <p:spTgt spid="10"/>
                                        </p:tgtEl>
                                        <p:attrNameLst>
                                          <p:attrName>ppt_y</p:attrName>
                                        </p:attrNameLst>
                                      </p:cBhvr>
                                      <p:tavLst>
                                        <p:tav tm="0">
                                          <p:val>
                                            <p:strVal val="#ppt_y+.1"/>
                                          </p:val>
                                        </p:tav>
                                        <p:tav tm="100000">
                                          <p:val>
                                            <p:strVal val="#ppt_y"/>
                                          </p:val>
                                        </p:tav>
                                      </p:tavLst>
                                    </p:anim>
                                  </p:childTnLst>
                                </p:cTn>
                              </p:par>
                              <p:par>
                                <p:cTn id="60" presetID="42" presetClass="exit" presetSubtype="0" fill="hold" grpId="1" nodeType="withEffect">
                                  <p:stCondLst>
                                    <p:cond delay="26000"/>
                                  </p:stCondLst>
                                  <p:childTnLst>
                                    <p:animEffect transition="out" filter="fade">
                                      <p:cBhvr>
                                        <p:cTn id="61" dur="2000"/>
                                        <p:tgtEl>
                                          <p:spTgt spid="10"/>
                                        </p:tgtEl>
                                      </p:cBhvr>
                                    </p:animEffect>
                                    <p:anim calcmode="lin" valueType="num">
                                      <p:cBhvr>
                                        <p:cTn id="62" dur="2000"/>
                                        <p:tgtEl>
                                          <p:spTgt spid="10"/>
                                        </p:tgtEl>
                                        <p:attrNameLst>
                                          <p:attrName>ppt_x</p:attrName>
                                        </p:attrNameLst>
                                      </p:cBhvr>
                                      <p:tavLst>
                                        <p:tav tm="0">
                                          <p:val>
                                            <p:strVal val="ppt_x"/>
                                          </p:val>
                                        </p:tav>
                                        <p:tav tm="100000">
                                          <p:val>
                                            <p:strVal val="ppt_x"/>
                                          </p:val>
                                        </p:tav>
                                      </p:tavLst>
                                    </p:anim>
                                    <p:anim calcmode="lin" valueType="num">
                                      <p:cBhvr>
                                        <p:cTn id="63" dur="2000"/>
                                        <p:tgtEl>
                                          <p:spTgt spid="10"/>
                                        </p:tgtEl>
                                        <p:attrNameLst>
                                          <p:attrName>ppt_y</p:attrName>
                                        </p:attrNameLst>
                                      </p:cBhvr>
                                      <p:tavLst>
                                        <p:tav tm="0">
                                          <p:val>
                                            <p:strVal val="ppt_y"/>
                                          </p:val>
                                        </p:tav>
                                        <p:tav tm="100000">
                                          <p:val>
                                            <p:strVal val="ppt_y+.1"/>
                                          </p:val>
                                        </p:tav>
                                      </p:tavLst>
                                    </p:anim>
                                    <p:set>
                                      <p:cBhvr>
                                        <p:cTn id="64" dur="1" fill="hold">
                                          <p:stCondLst>
                                            <p:cond delay="1999"/>
                                          </p:stCondLst>
                                        </p:cTn>
                                        <p:tgtEl>
                                          <p:spTgt spid="10"/>
                                        </p:tgtEl>
                                        <p:attrNameLst>
                                          <p:attrName>style.visibility</p:attrName>
                                        </p:attrNameLst>
                                      </p:cBhvr>
                                      <p:to>
                                        <p:strVal val="hidden"/>
                                      </p:to>
                                    </p:set>
                                  </p:childTnLst>
                                </p:cTn>
                              </p:par>
                              <p:par>
                                <p:cTn id="65" presetID="42" presetClass="entr" presetSubtype="0" fill="hold" grpId="0" nodeType="withEffect">
                                  <p:stCondLst>
                                    <p:cond delay="200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000"/>
                                        <p:tgtEl>
                                          <p:spTgt spid="20"/>
                                        </p:tgtEl>
                                      </p:cBhvr>
                                    </p:animEffect>
                                    <p:anim calcmode="lin" valueType="num">
                                      <p:cBhvr>
                                        <p:cTn id="68" dur="2000" fill="hold"/>
                                        <p:tgtEl>
                                          <p:spTgt spid="20"/>
                                        </p:tgtEl>
                                        <p:attrNameLst>
                                          <p:attrName>ppt_x</p:attrName>
                                        </p:attrNameLst>
                                      </p:cBhvr>
                                      <p:tavLst>
                                        <p:tav tm="0">
                                          <p:val>
                                            <p:strVal val="#ppt_x"/>
                                          </p:val>
                                        </p:tav>
                                        <p:tav tm="100000">
                                          <p:val>
                                            <p:strVal val="#ppt_x"/>
                                          </p:val>
                                        </p:tav>
                                      </p:tavLst>
                                    </p:anim>
                                    <p:anim calcmode="lin" valueType="num">
                                      <p:cBhvr>
                                        <p:cTn id="69" dur="2000" fill="hold"/>
                                        <p:tgtEl>
                                          <p:spTgt spid="20"/>
                                        </p:tgtEl>
                                        <p:attrNameLst>
                                          <p:attrName>ppt_y</p:attrName>
                                        </p:attrNameLst>
                                      </p:cBhvr>
                                      <p:tavLst>
                                        <p:tav tm="0">
                                          <p:val>
                                            <p:strVal val="#ppt_y+.1"/>
                                          </p:val>
                                        </p:tav>
                                        <p:tav tm="100000">
                                          <p:val>
                                            <p:strVal val="#ppt_y"/>
                                          </p:val>
                                        </p:tav>
                                      </p:tavLst>
                                    </p:anim>
                                  </p:childTnLst>
                                </p:cTn>
                              </p:par>
                              <p:par>
                                <p:cTn id="70" presetID="42" presetClass="exit" presetSubtype="0" fill="hold" grpId="1" nodeType="withEffect">
                                  <p:stCondLst>
                                    <p:cond delay="29000"/>
                                  </p:stCondLst>
                                  <p:childTnLst>
                                    <p:animEffect transition="out" filter="fade">
                                      <p:cBhvr>
                                        <p:cTn id="71" dur="2000"/>
                                        <p:tgtEl>
                                          <p:spTgt spid="20"/>
                                        </p:tgtEl>
                                      </p:cBhvr>
                                    </p:animEffect>
                                    <p:anim calcmode="lin" valueType="num">
                                      <p:cBhvr>
                                        <p:cTn id="72" dur="2000"/>
                                        <p:tgtEl>
                                          <p:spTgt spid="20"/>
                                        </p:tgtEl>
                                        <p:attrNameLst>
                                          <p:attrName>ppt_x</p:attrName>
                                        </p:attrNameLst>
                                      </p:cBhvr>
                                      <p:tavLst>
                                        <p:tav tm="0">
                                          <p:val>
                                            <p:strVal val="ppt_x"/>
                                          </p:val>
                                        </p:tav>
                                        <p:tav tm="100000">
                                          <p:val>
                                            <p:strVal val="ppt_x"/>
                                          </p:val>
                                        </p:tav>
                                      </p:tavLst>
                                    </p:anim>
                                    <p:anim calcmode="lin" valueType="num">
                                      <p:cBhvr>
                                        <p:cTn id="73" dur="2000"/>
                                        <p:tgtEl>
                                          <p:spTgt spid="20"/>
                                        </p:tgtEl>
                                        <p:attrNameLst>
                                          <p:attrName>ppt_y</p:attrName>
                                        </p:attrNameLst>
                                      </p:cBhvr>
                                      <p:tavLst>
                                        <p:tav tm="0">
                                          <p:val>
                                            <p:strVal val="ppt_y"/>
                                          </p:val>
                                        </p:tav>
                                        <p:tav tm="100000">
                                          <p:val>
                                            <p:strVal val="ppt_y+.1"/>
                                          </p:val>
                                        </p:tav>
                                      </p:tavLst>
                                    </p:anim>
                                    <p:set>
                                      <p:cBhvr>
                                        <p:cTn id="74" dur="1" fill="hold">
                                          <p:stCondLst>
                                            <p:cond delay="1999"/>
                                          </p:stCondLst>
                                        </p:cTn>
                                        <p:tgtEl>
                                          <p:spTgt spid="20"/>
                                        </p:tgtEl>
                                        <p:attrNameLst>
                                          <p:attrName>style.visibility</p:attrName>
                                        </p:attrNameLst>
                                      </p:cBhvr>
                                      <p:to>
                                        <p:strVal val="hidden"/>
                                      </p:to>
                                    </p:set>
                                  </p:childTnLst>
                                </p:cTn>
                              </p:par>
                              <p:par>
                                <p:cTn id="75" presetID="42" presetClass="entr" presetSubtype="0" fill="hold" grpId="0" nodeType="withEffect">
                                  <p:stCondLst>
                                    <p:cond delay="2300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2000"/>
                                        <p:tgtEl>
                                          <p:spTgt spid="23"/>
                                        </p:tgtEl>
                                      </p:cBhvr>
                                    </p:animEffect>
                                    <p:anim calcmode="lin" valueType="num">
                                      <p:cBhvr>
                                        <p:cTn id="78" dur="2000" fill="hold"/>
                                        <p:tgtEl>
                                          <p:spTgt spid="23"/>
                                        </p:tgtEl>
                                        <p:attrNameLst>
                                          <p:attrName>ppt_x</p:attrName>
                                        </p:attrNameLst>
                                      </p:cBhvr>
                                      <p:tavLst>
                                        <p:tav tm="0">
                                          <p:val>
                                            <p:strVal val="#ppt_x"/>
                                          </p:val>
                                        </p:tav>
                                        <p:tav tm="100000">
                                          <p:val>
                                            <p:strVal val="#ppt_x"/>
                                          </p:val>
                                        </p:tav>
                                      </p:tavLst>
                                    </p:anim>
                                    <p:anim calcmode="lin" valueType="num">
                                      <p:cBhvr>
                                        <p:cTn id="79" dur="2000" fill="hold"/>
                                        <p:tgtEl>
                                          <p:spTgt spid="23"/>
                                        </p:tgtEl>
                                        <p:attrNameLst>
                                          <p:attrName>ppt_y</p:attrName>
                                        </p:attrNameLst>
                                      </p:cBhvr>
                                      <p:tavLst>
                                        <p:tav tm="0">
                                          <p:val>
                                            <p:strVal val="#ppt_y+.1"/>
                                          </p:val>
                                        </p:tav>
                                        <p:tav tm="100000">
                                          <p:val>
                                            <p:strVal val="#ppt_y"/>
                                          </p:val>
                                        </p:tav>
                                      </p:tavLst>
                                    </p:anim>
                                  </p:childTnLst>
                                </p:cTn>
                              </p:par>
                              <p:par>
                                <p:cTn id="80" presetID="42" presetClass="exit" presetSubtype="0" fill="hold" grpId="1" nodeType="withEffect">
                                  <p:stCondLst>
                                    <p:cond delay="28000"/>
                                  </p:stCondLst>
                                  <p:childTnLst>
                                    <p:animEffect transition="out" filter="fade">
                                      <p:cBhvr>
                                        <p:cTn id="81" dur="2000"/>
                                        <p:tgtEl>
                                          <p:spTgt spid="23"/>
                                        </p:tgtEl>
                                      </p:cBhvr>
                                    </p:animEffect>
                                    <p:anim calcmode="lin" valueType="num">
                                      <p:cBhvr>
                                        <p:cTn id="82" dur="2000"/>
                                        <p:tgtEl>
                                          <p:spTgt spid="23"/>
                                        </p:tgtEl>
                                        <p:attrNameLst>
                                          <p:attrName>ppt_x</p:attrName>
                                        </p:attrNameLst>
                                      </p:cBhvr>
                                      <p:tavLst>
                                        <p:tav tm="0">
                                          <p:val>
                                            <p:strVal val="ppt_x"/>
                                          </p:val>
                                        </p:tav>
                                        <p:tav tm="100000">
                                          <p:val>
                                            <p:strVal val="ppt_x"/>
                                          </p:val>
                                        </p:tav>
                                      </p:tavLst>
                                    </p:anim>
                                    <p:anim calcmode="lin" valueType="num">
                                      <p:cBhvr>
                                        <p:cTn id="83" dur="2000"/>
                                        <p:tgtEl>
                                          <p:spTgt spid="23"/>
                                        </p:tgtEl>
                                        <p:attrNameLst>
                                          <p:attrName>ppt_y</p:attrName>
                                        </p:attrNameLst>
                                      </p:cBhvr>
                                      <p:tavLst>
                                        <p:tav tm="0">
                                          <p:val>
                                            <p:strVal val="ppt_y"/>
                                          </p:val>
                                        </p:tav>
                                        <p:tav tm="100000">
                                          <p:val>
                                            <p:strVal val="ppt_y+.1"/>
                                          </p:val>
                                        </p:tav>
                                      </p:tavLst>
                                    </p:anim>
                                    <p:set>
                                      <p:cBhvr>
                                        <p:cTn id="84" dur="1" fill="hold">
                                          <p:stCondLst>
                                            <p:cond delay="1999"/>
                                          </p:stCondLst>
                                        </p:cTn>
                                        <p:tgtEl>
                                          <p:spTgt spid="23"/>
                                        </p:tgtEl>
                                        <p:attrNameLst>
                                          <p:attrName>style.visibility</p:attrName>
                                        </p:attrNameLst>
                                      </p:cBhvr>
                                      <p:to>
                                        <p:strVal val="hidden"/>
                                      </p:to>
                                    </p:set>
                                  </p:childTnLst>
                                </p:cTn>
                              </p:par>
                              <p:par>
                                <p:cTn id="85" presetID="42" presetClass="entr" presetSubtype="0" fill="hold" grpId="0" nodeType="withEffect">
                                  <p:stCondLst>
                                    <p:cond delay="2600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2000"/>
                                        <p:tgtEl>
                                          <p:spTgt spid="21"/>
                                        </p:tgtEl>
                                      </p:cBhvr>
                                    </p:animEffect>
                                    <p:anim calcmode="lin" valueType="num">
                                      <p:cBhvr>
                                        <p:cTn id="88" dur="2000" fill="hold"/>
                                        <p:tgtEl>
                                          <p:spTgt spid="21"/>
                                        </p:tgtEl>
                                        <p:attrNameLst>
                                          <p:attrName>ppt_x</p:attrName>
                                        </p:attrNameLst>
                                      </p:cBhvr>
                                      <p:tavLst>
                                        <p:tav tm="0">
                                          <p:val>
                                            <p:strVal val="#ppt_x"/>
                                          </p:val>
                                        </p:tav>
                                        <p:tav tm="100000">
                                          <p:val>
                                            <p:strVal val="#ppt_x"/>
                                          </p:val>
                                        </p:tav>
                                      </p:tavLst>
                                    </p:anim>
                                    <p:anim calcmode="lin" valueType="num">
                                      <p:cBhvr>
                                        <p:cTn id="89" dur="2000" fill="hold"/>
                                        <p:tgtEl>
                                          <p:spTgt spid="21"/>
                                        </p:tgtEl>
                                        <p:attrNameLst>
                                          <p:attrName>ppt_y</p:attrName>
                                        </p:attrNameLst>
                                      </p:cBhvr>
                                      <p:tavLst>
                                        <p:tav tm="0">
                                          <p:val>
                                            <p:strVal val="#ppt_y+.1"/>
                                          </p:val>
                                        </p:tav>
                                        <p:tav tm="100000">
                                          <p:val>
                                            <p:strVal val="#ppt_y"/>
                                          </p:val>
                                        </p:tav>
                                      </p:tavLst>
                                    </p:anim>
                                  </p:childTnLst>
                                </p:cTn>
                              </p:par>
                              <p:par>
                                <p:cTn id="90" presetID="42" presetClass="exit" presetSubtype="0" fill="hold" grpId="1" nodeType="withEffect">
                                  <p:stCondLst>
                                    <p:cond delay="31000"/>
                                  </p:stCondLst>
                                  <p:childTnLst>
                                    <p:animEffect transition="out" filter="fade">
                                      <p:cBhvr>
                                        <p:cTn id="91" dur="2000"/>
                                        <p:tgtEl>
                                          <p:spTgt spid="21"/>
                                        </p:tgtEl>
                                      </p:cBhvr>
                                    </p:animEffect>
                                    <p:anim calcmode="lin" valueType="num">
                                      <p:cBhvr>
                                        <p:cTn id="92" dur="2000"/>
                                        <p:tgtEl>
                                          <p:spTgt spid="21"/>
                                        </p:tgtEl>
                                        <p:attrNameLst>
                                          <p:attrName>ppt_x</p:attrName>
                                        </p:attrNameLst>
                                      </p:cBhvr>
                                      <p:tavLst>
                                        <p:tav tm="0">
                                          <p:val>
                                            <p:strVal val="ppt_x"/>
                                          </p:val>
                                        </p:tav>
                                        <p:tav tm="100000">
                                          <p:val>
                                            <p:strVal val="ppt_x"/>
                                          </p:val>
                                        </p:tav>
                                      </p:tavLst>
                                    </p:anim>
                                    <p:anim calcmode="lin" valueType="num">
                                      <p:cBhvr>
                                        <p:cTn id="93" dur="2000"/>
                                        <p:tgtEl>
                                          <p:spTgt spid="21"/>
                                        </p:tgtEl>
                                        <p:attrNameLst>
                                          <p:attrName>ppt_y</p:attrName>
                                        </p:attrNameLst>
                                      </p:cBhvr>
                                      <p:tavLst>
                                        <p:tav tm="0">
                                          <p:val>
                                            <p:strVal val="ppt_y"/>
                                          </p:val>
                                        </p:tav>
                                        <p:tav tm="100000">
                                          <p:val>
                                            <p:strVal val="ppt_y+.1"/>
                                          </p:val>
                                        </p:tav>
                                      </p:tavLst>
                                    </p:anim>
                                    <p:set>
                                      <p:cBhvr>
                                        <p:cTn id="94" dur="1" fill="hold">
                                          <p:stCondLst>
                                            <p:cond delay="1999"/>
                                          </p:stCondLst>
                                        </p:cTn>
                                        <p:tgtEl>
                                          <p:spTgt spid="21"/>
                                        </p:tgtEl>
                                        <p:attrNameLst>
                                          <p:attrName>style.visibility</p:attrName>
                                        </p:attrNameLst>
                                      </p:cBhvr>
                                      <p:to>
                                        <p:strVal val="hidden"/>
                                      </p:to>
                                    </p:set>
                                  </p:childTnLst>
                                </p:cTn>
                              </p:par>
                              <p:par>
                                <p:cTn id="95" presetID="42" presetClass="entr" presetSubtype="0" fill="hold" grpId="0" nodeType="withEffect">
                                  <p:stCondLst>
                                    <p:cond delay="29000"/>
                                  </p:stCondLst>
                                  <p:childTnLst>
                                    <p:set>
                                      <p:cBhvr>
                                        <p:cTn id="96" dur="1" fill="hold">
                                          <p:stCondLst>
                                            <p:cond delay="0"/>
                                          </p:stCondLst>
                                        </p:cTn>
                                        <p:tgtEl>
                                          <p:spTgt spid="22"/>
                                        </p:tgtEl>
                                        <p:attrNameLst>
                                          <p:attrName>style.visibility</p:attrName>
                                        </p:attrNameLst>
                                      </p:cBhvr>
                                      <p:to>
                                        <p:strVal val="visible"/>
                                      </p:to>
                                    </p:set>
                                    <p:animEffect transition="in" filter="fade">
                                      <p:cBhvr>
                                        <p:cTn id="97" dur="2000"/>
                                        <p:tgtEl>
                                          <p:spTgt spid="22"/>
                                        </p:tgtEl>
                                      </p:cBhvr>
                                    </p:animEffect>
                                    <p:anim calcmode="lin" valueType="num">
                                      <p:cBhvr>
                                        <p:cTn id="98" dur="2000" fill="hold"/>
                                        <p:tgtEl>
                                          <p:spTgt spid="22"/>
                                        </p:tgtEl>
                                        <p:attrNameLst>
                                          <p:attrName>ppt_x</p:attrName>
                                        </p:attrNameLst>
                                      </p:cBhvr>
                                      <p:tavLst>
                                        <p:tav tm="0">
                                          <p:val>
                                            <p:strVal val="#ppt_x"/>
                                          </p:val>
                                        </p:tav>
                                        <p:tav tm="100000">
                                          <p:val>
                                            <p:strVal val="#ppt_x"/>
                                          </p:val>
                                        </p:tav>
                                      </p:tavLst>
                                    </p:anim>
                                    <p:anim calcmode="lin" valueType="num">
                                      <p:cBhvr>
                                        <p:cTn id="99" dur="2000" fill="hold"/>
                                        <p:tgtEl>
                                          <p:spTgt spid="22"/>
                                        </p:tgtEl>
                                        <p:attrNameLst>
                                          <p:attrName>ppt_y</p:attrName>
                                        </p:attrNameLst>
                                      </p:cBhvr>
                                      <p:tavLst>
                                        <p:tav tm="0">
                                          <p:val>
                                            <p:strVal val="#ppt_y+.1"/>
                                          </p:val>
                                        </p:tav>
                                        <p:tav tm="100000">
                                          <p:val>
                                            <p:strVal val="#ppt_y"/>
                                          </p:val>
                                        </p:tav>
                                      </p:tavLst>
                                    </p:anim>
                                  </p:childTnLst>
                                </p:cTn>
                              </p:par>
                              <p:par>
                                <p:cTn id="100" presetID="42" presetClass="exit" presetSubtype="0" fill="hold" grpId="1" nodeType="withEffect">
                                  <p:stCondLst>
                                    <p:cond delay="34000"/>
                                  </p:stCondLst>
                                  <p:childTnLst>
                                    <p:animEffect transition="out" filter="fade">
                                      <p:cBhvr>
                                        <p:cTn id="101" dur="2000"/>
                                        <p:tgtEl>
                                          <p:spTgt spid="22"/>
                                        </p:tgtEl>
                                      </p:cBhvr>
                                    </p:animEffect>
                                    <p:anim calcmode="lin" valueType="num">
                                      <p:cBhvr>
                                        <p:cTn id="102" dur="2000"/>
                                        <p:tgtEl>
                                          <p:spTgt spid="22"/>
                                        </p:tgtEl>
                                        <p:attrNameLst>
                                          <p:attrName>ppt_x</p:attrName>
                                        </p:attrNameLst>
                                      </p:cBhvr>
                                      <p:tavLst>
                                        <p:tav tm="0">
                                          <p:val>
                                            <p:strVal val="ppt_x"/>
                                          </p:val>
                                        </p:tav>
                                        <p:tav tm="100000">
                                          <p:val>
                                            <p:strVal val="ppt_x"/>
                                          </p:val>
                                        </p:tav>
                                      </p:tavLst>
                                    </p:anim>
                                    <p:anim calcmode="lin" valueType="num">
                                      <p:cBhvr>
                                        <p:cTn id="103" dur="2000"/>
                                        <p:tgtEl>
                                          <p:spTgt spid="22"/>
                                        </p:tgtEl>
                                        <p:attrNameLst>
                                          <p:attrName>ppt_y</p:attrName>
                                        </p:attrNameLst>
                                      </p:cBhvr>
                                      <p:tavLst>
                                        <p:tav tm="0">
                                          <p:val>
                                            <p:strVal val="ppt_y"/>
                                          </p:val>
                                        </p:tav>
                                        <p:tav tm="100000">
                                          <p:val>
                                            <p:strVal val="ppt_y+.1"/>
                                          </p:val>
                                        </p:tav>
                                      </p:tavLst>
                                    </p:anim>
                                    <p:set>
                                      <p:cBhvr>
                                        <p:cTn id="104" dur="1" fill="hold">
                                          <p:stCondLst>
                                            <p:cond delay="1999"/>
                                          </p:stCondLst>
                                        </p:cTn>
                                        <p:tgtEl>
                                          <p:spTgt spid="22"/>
                                        </p:tgtEl>
                                        <p:attrNameLst>
                                          <p:attrName>style.visibility</p:attrName>
                                        </p:attrNameLst>
                                      </p:cBhvr>
                                      <p:to>
                                        <p:strVal val="hidden"/>
                                      </p:to>
                                    </p:set>
                                  </p:childTnLst>
                                </p:cTn>
                              </p:par>
                              <p:par>
                                <p:cTn id="105" presetID="42" presetClass="entr" presetSubtype="0" fill="hold" grpId="0" nodeType="withEffect">
                                  <p:stCondLst>
                                    <p:cond delay="3200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2000"/>
                                        <p:tgtEl>
                                          <p:spTgt spid="24"/>
                                        </p:tgtEl>
                                      </p:cBhvr>
                                    </p:animEffect>
                                    <p:anim calcmode="lin" valueType="num">
                                      <p:cBhvr>
                                        <p:cTn id="108" dur="2000" fill="hold"/>
                                        <p:tgtEl>
                                          <p:spTgt spid="24"/>
                                        </p:tgtEl>
                                        <p:attrNameLst>
                                          <p:attrName>ppt_x</p:attrName>
                                        </p:attrNameLst>
                                      </p:cBhvr>
                                      <p:tavLst>
                                        <p:tav tm="0">
                                          <p:val>
                                            <p:strVal val="#ppt_x"/>
                                          </p:val>
                                        </p:tav>
                                        <p:tav tm="100000">
                                          <p:val>
                                            <p:strVal val="#ppt_x"/>
                                          </p:val>
                                        </p:tav>
                                      </p:tavLst>
                                    </p:anim>
                                    <p:anim calcmode="lin" valueType="num">
                                      <p:cBhvr>
                                        <p:cTn id="109" dur="2000" fill="hold"/>
                                        <p:tgtEl>
                                          <p:spTgt spid="24"/>
                                        </p:tgtEl>
                                        <p:attrNameLst>
                                          <p:attrName>ppt_y</p:attrName>
                                        </p:attrNameLst>
                                      </p:cBhvr>
                                      <p:tavLst>
                                        <p:tav tm="0">
                                          <p:val>
                                            <p:strVal val="#ppt_y+.1"/>
                                          </p:val>
                                        </p:tav>
                                        <p:tav tm="100000">
                                          <p:val>
                                            <p:strVal val="#ppt_y"/>
                                          </p:val>
                                        </p:tav>
                                      </p:tavLst>
                                    </p:anim>
                                  </p:childTnLst>
                                </p:cTn>
                              </p:par>
                              <p:par>
                                <p:cTn id="110" presetID="42" presetClass="exit" presetSubtype="0" fill="hold" grpId="1" nodeType="withEffect">
                                  <p:stCondLst>
                                    <p:cond delay="37000"/>
                                  </p:stCondLst>
                                  <p:childTnLst>
                                    <p:animEffect transition="out" filter="fade">
                                      <p:cBhvr>
                                        <p:cTn id="111" dur="2000"/>
                                        <p:tgtEl>
                                          <p:spTgt spid="24"/>
                                        </p:tgtEl>
                                      </p:cBhvr>
                                    </p:animEffect>
                                    <p:anim calcmode="lin" valueType="num">
                                      <p:cBhvr>
                                        <p:cTn id="112" dur="2000"/>
                                        <p:tgtEl>
                                          <p:spTgt spid="24"/>
                                        </p:tgtEl>
                                        <p:attrNameLst>
                                          <p:attrName>ppt_x</p:attrName>
                                        </p:attrNameLst>
                                      </p:cBhvr>
                                      <p:tavLst>
                                        <p:tav tm="0">
                                          <p:val>
                                            <p:strVal val="ppt_x"/>
                                          </p:val>
                                        </p:tav>
                                        <p:tav tm="100000">
                                          <p:val>
                                            <p:strVal val="ppt_x"/>
                                          </p:val>
                                        </p:tav>
                                      </p:tavLst>
                                    </p:anim>
                                    <p:anim calcmode="lin" valueType="num">
                                      <p:cBhvr>
                                        <p:cTn id="113" dur="2000"/>
                                        <p:tgtEl>
                                          <p:spTgt spid="24"/>
                                        </p:tgtEl>
                                        <p:attrNameLst>
                                          <p:attrName>ppt_y</p:attrName>
                                        </p:attrNameLst>
                                      </p:cBhvr>
                                      <p:tavLst>
                                        <p:tav tm="0">
                                          <p:val>
                                            <p:strVal val="ppt_y"/>
                                          </p:val>
                                        </p:tav>
                                        <p:tav tm="100000">
                                          <p:val>
                                            <p:strVal val="ppt_y+.1"/>
                                          </p:val>
                                        </p:tav>
                                      </p:tavLst>
                                    </p:anim>
                                    <p:set>
                                      <p:cBhvr>
                                        <p:cTn id="114" dur="1" fill="hold">
                                          <p:stCondLst>
                                            <p:cond delay="1999"/>
                                          </p:stCondLst>
                                        </p:cTn>
                                        <p:tgtEl>
                                          <p:spTgt spid="24"/>
                                        </p:tgtEl>
                                        <p:attrNameLst>
                                          <p:attrName>style.visibility</p:attrName>
                                        </p:attrNameLst>
                                      </p:cBhvr>
                                      <p:to>
                                        <p:strVal val="hidden"/>
                                      </p:to>
                                    </p:set>
                                  </p:childTnLst>
                                </p:cTn>
                              </p:par>
                              <p:par>
                                <p:cTn id="115" presetID="42" presetClass="entr" presetSubtype="0" fill="hold" grpId="0" nodeType="withEffect">
                                  <p:stCondLst>
                                    <p:cond delay="3500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2000"/>
                                        <p:tgtEl>
                                          <p:spTgt spid="27"/>
                                        </p:tgtEl>
                                      </p:cBhvr>
                                    </p:animEffect>
                                    <p:anim calcmode="lin" valueType="num">
                                      <p:cBhvr>
                                        <p:cTn id="118" dur="2000" fill="hold"/>
                                        <p:tgtEl>
                                          <p:spTgt spid="27"/>
                                        </p:tgtEl>
                                        <p:attrNameLst>
                                          <p:attrName>ppt_x</p:attrName>
                                        </p:attrNameLst>
                                      </p:cBhvr>
                                      <p:tavLst>
                                        <p:tav tm="0">
                                          <p:val>
                                            <p:strVal val="#ppt_x"/>
                                          </p:val>
                                        </p:tav>
                                        <p:tav tm="100000">
                                          <p:val>
                                            <p:strVal val="#ppt_x"/>
                                          </p:val>
                                        </p:tav>
                                      </p:tavLst>
                                    </p:anim>
                                    <p:anim calcmode="lin" valueType="num">
                                      <p:cBhvr>
                                        <p:cTn id="119" dur="2000" fill="hold"/>
                                        <p:tgtEl>
                                          <p:spTgt spid="27"/>
                                        </p:tgtEl>
                                        <p:attrNameLst>
                                          <p:attrName>ppt_y</p:attrName>
                                        </p:attrNameLst>
                                      </p:cBhvr>
                                      <p:tavLst>
                                        <p:tav tm="0">
                                          <p:val>
                                            <p:strVal val="#ppt_y+.1"/>
                                          </p:val>
                                        </p:tav>
                                        <p:tav tm="100000">
                                          <p:val>
                                            <p:strVal val="#ppt_y"/>
                                          </p:val>
                                        </p:tav>
                                      </p:tavLst>
                                    </p:anim>
                                  </p:childTnLst>
                                </p:cTn>
                              </p:par>
                              <p:par>
                                <p:cTn id="120" presetID="42" presetClass="exit" presetSubtype="0" fill="hold" grpId="1" nodeType="withEffect">
                                  <p:stCondLst>
                                    <p:cond delay="43000"/>
                                  </p:stCondLst>
                                  <p:childTnLst>
                                    <p:animEffect transition="out" filter="fade">
                                      <p:cBhvr>
                                        <p:cTn id="121" dur="2000"/>
                                        <p:tgtEl>
                                          <p:spTgt spid="27"/>
                                        </p:tgtEl>
                                      </p:cBhvr>
                                    </p:animEffect>
                                    <p:anim calcmode="lin" valueType="num">
                                      <p:cBhvr>
                                        <p:cTn id="122" dur="2000"/>
                                        <p:tgtEl>
                                          <p:spTgt spid="27"/>
                                        </p:tgtEl>
                                        <p:attrNameLst>
                                          <p:attrName>ppt_x</p:attrName>
                                        </p:attrNameLst>
                                      </p:cBhvr>
                                      <p:tavLst>
                                        <p:tav tm="0">
                                          <p:val>
                                            <p:strVal val="ppt_x"/>
                                          </p:val>
                                        </p:tav>
                                        <p:tav tm="100000">
                                          <p:val>
                                            <p:strVal val="ppt_x"/>
                                          </p:val>
                                        </p:tav>
                                      </p:tavLst>
                                    </p:anim>
                                    <p:anim calcmode="lin" valueType="num">
                                      <p:cBhvr>
                                        <p:cTn id="123" dur="2000"/>
                                        <p:tgtEl>
                                          <p:spTgt spid="27"/>
                                        </p:tgtEl>
                                        <p:attrNameLst>
                                          <p:attrName>ppt_y</p:attrName>
                                        </p:attrNameLst>
                                      </p:cBhvr>
                                      <p:tavLst>
                                        <p:tav tm="0">
                                          <p:val>
                                            <p:strVal val="ppt_y"/>
                                          </p:val>
                                        </p:tav>
                                        <p:tav tm="100000">
                                          <p:val>
                                            <p:strVal val="ppt_y+.1"/>
                                          </p:val>
                                        </p:tav>
                                      </p:tavLst>
                                    </p:anim>
                                    <p:set>
                                      <p:cBhvr>
                                        <p:cTn id="124" dur="1" fill="hold">
                                          <p:stCondLst>
                                            <p:cond delay="1999"/>
                                          </p:stCondLst>
                                        </p:cTn>
                                        <p:tgtEl>
                                          <p:spTgt spid="27"/>
                                        </p:tgtEl>
                                        <p:attrNameLst>
                                          <p:attrName>style.visibility</p:attrName>
                                        </p:attrNameLst>
                                      </p:cBhvr>
                                      <p:to>
                                        <p:strVal val="hidden"/>
                                      </p:to>
                                    </p:set>
                                  </p:childTnLst>
                                </p:cTn>
                              </p:par>
                              <p:par>
                                <p:cTn id="125" presetID="42" presetClass="entr" presetSubtype="0" fill="hold" grpId="0" nodeType="withEffect">
                                  <p:stCondLst>
                                    <p:cond delay="38000"/>
                                  </p:stCondLst>
                                  <p:childTnLst>
                                    <p:set>
                                      <p:cBhvr>
                                        <p:cTn id="126" dur="1" fill="hold">
                                          <p:stCondLst>
                                            <p:cond delay="0"/>
                                          </p:stCondLst>
                                        </p:cTn>
                                        <p:tgtEl>
                                          <p:spTgt spid="31"/>
                                        </p:tgtEl>
                                        <p:attrNameLst>
                                          <p:attrName>style.visibility</p:attrName>
                                        </p:attrNameLst>
                                      </p:cBhvr>
                                      <p:to>
                                        <p:strVal val="visible"/>
                                      </p:to>
                                    </p:set>
                                    <p:animEffect transition="in" filter="fade">
                                      <p:cBhvr>
                                        <p:cTn id="127" dur="2000"/>
                                        <p:tgtEl>
                                          <p:spTgt spid="31"/>
                                        </p:tgtEl>
                                      </p:cBhvr>
                                    </p:animEffect>
                                    <p:anim calcmode="lin" valueType="num">
                                      <p:cBhvr>
                                        <p:cTn id="128" dur="2000" fill="hold"/>
                                        <p:tgtEl>
                                          <p:spTgt spid="31"/>
                                        </p:tgtEl>
                                        <p:attrNameLst>
                                          <p:attrName>ppt_x</p:attrName>
                                        </p:attrNameLst>
                                      </p:cBhvr>
                                      <p:tavLst>
                                        <p:tav tm="0">
                                          <p:val>
                                            <p:strVal val="#ppt_x"/>
                                          </p:val>
                                        </p:tav>
                                        <p:tav tm="100000">
                                          <p:val>
                                            <p:strVal val="#ppt_x"/>
                                          </p:val>
                                        </p:tav>
                                      </p:tavLst>
                                    </p:anim>
                                    <p:anim calcmode="lin" valueType="num">
                                      <p:cBhvr>
                                        <p:cTn id="129" dur="2000" fill="hold"/>
                                        <p:tgtEl>
                                          <p:spTgt spid="31"/>
                                        </p:tgtEl>
                                        <p:attrNameLst>
                                          <p:attrName>ppt_y</p:attrName>
                                        </p:attrNameLst>
                                      </p:cBhvr>
                                      <p:tavLst>
                                        <p:tav tm="0">
                                          <p:val>
                                            <p:strVal val="#ppt_y+.1"/>
                                          </p:val>
                                        </p:tav>
                                        <p:tav tm="100000">
                                          <p:val>
                                            <p:strVal val="#ppt_y"/>
                                          </p:val>
                                        </p:tav>
                                      </p:tavLst>
                                    </p:anim>
                                  </p:childTnLst>
                                </p:cTn>
                              </p:par>
                              <p:par>
                                <p:cTn id="130" presetID="42" presetClass="exit" presetSubtype="0" fill="hold" grpId="1" nodeType="withEffect">
                                  <p:stCondLst>
                                    <p:cond delay="46000"/>
                                  </p:stCondLst>
                                  <p:childTnLst>
                                    <p:animEffect transition="out" filter="fade">
                                      <p:cBhvr>
                                        <p:cTn id="131" dur="2000"/>
                                        <p:tgtEl>
                                          <p:spTgt spid="31"/>
                                        </p:tgtEl>
                                      </p:cBhvr>
                                    </p:animEffect>
                                    <p:anim calcmode="lin" valueType="num">
                                      <p:cBhvr>
                                        <p:cTn id="132" dur="2000"/>
                                        <p:tgtEl>
                                          <p:spTgt spid="31"/>
                                        </p:tgtEl>
                                        <p:attrNameLst>
                                          <p:attrName>ppt_x</p:attrName>
                                        </p:attrNameLst>
                                      </p:cBhvr>
                                      <p:tavLst>
                                        <p:tav tm="0">
                                          <p:val>
                                            <p:strVal val="ppt_x"/>
                                          </p:val>
                                        </p:tav>
                                        <p:tav tm="100000">
                                          <p:val>
                                            <p:strVal val="ppt_x"/>
                                          </p:val>
                                        </p:tav>
                                      </p:tavLst>
                                    </p:anim>
                                    <p:anim calcmode="lin" valueType="num">
                                      <p:cBhvr>
                                        <p:cTn id="133" dur="2000"/>
                                        <p:tgtEl>
                                          <p:spTgt spid="31"/>
                                        </p:tgtEl>
                                        <p:attrNameLst>
                                          <p:attrName>ppt_y</p:attrName>
                                        </p:attrNameLst>
                                      </p:cBhvr>
                                      <p:tavLst>
                                        <p:tav tm="0">
                                          <p:val>
                                            <p:strVal val="ppt_y"/>
                                          </p:val>
                                        </p:tav>
                                        <p:tav tm="100000">
                                          <p:val>
                                            <p:strVal val="ppt_y+.1"/>
                                          </p:val>
                                        </p:tav>
                                      </p:tavLst>
                                    </p:anim>
                                    <p:set>
                                      <p:cBhvr>
                                        <p:cTn id="134" dur="1" fill="hold">
                                          <p:stCondLst>
                                            <p:cond delay="1999"/>
                                          </p:stCondLst>
                                        </p:cTn>
                                        <p:tgtEl>
                                          <p:spTgt spid="31"/>
                                        </p:tgtEl>
                                        <p:attrNameLst>
                                          <p:attrName>style.visibility</p:attrName>
                                        </p:attrNameLst>
                                      </p:cBhvr>
                                      <p:to>
                                        <p:strVal val="hidden"/>
                                      </p:to>
                                    </p:set>
                                  </p:childTnLst>
                                </p:cTn>
                              </p:par>
                              <p:par>
                                <p:cTn id="135" presetID="42" presetClass="entr" presetSubtype="0" fill="hold" grpId="0" nodeType="withEffect">
                                  <p:stCondLst>
                                    <p:cond delay="41000"/>
                                  </p:stCondLst>
                                  <p:childTnLst>
                                    <p:set>
                                      <p:cBhvr>
                                        <p:cTn id="136" dur="1" fill="hold">
                                          <p:stCondLst>
                                            <p:cond delay="0"/>
                                          </p:stCondLst>
                                        </p:cTn>
                                        <p:tgtEl>
                                          <p:spTgt spid="32"/>
                                        </p:tgtEl>
                                        <p:attrNameLst>
                                          <p:attrName>style.visibility</p:attrName>
                                        </p:attrNameLst>
                                      </p:cBhvr>
                                      <p:to>
                                        <p:strVal val="visible"/>
                                      </p:to>
                                    </p:set>
                                    <p:animEffect transition="in" filter="fade">
                                      <p:cBhvr>
                                        <p:cTn id="137" dur="2000"/>
                                        <p:tgtEl>
                                          <p:spTgt spid="32"/>
                                        </p:tgtEl>
                                      </p:cBhvr>
                                    </p:animEffect>
                                    <p:anim calcmode="lin" valueType="num">
                                      <p:cBhvr>
                                        <p:cTn id="138" dur="2000" fill="hold"/>
                                        <p:tgtEl>
                                          <p:spTgt spid="32"/>
                                        </p:tgtEl>
                                        <p:attrNameLst>
                                          <p:attrName>ppt_x</p:attrName>
                                        </p:attrNameLst>
                                      </p:cBhvr>
                                      <p:tavLst>
                                        <p:tav tm="0">
                                          <p:val>
                                            <p:strVal val="#ppt_x"/>
                                          </p:val>
                                        </p:tav>
                                        <p:tav tm="100000">
                                          <p:val>
                                            <p:strVal val="#ppt_x"/>
                                          </p:val>
                                        </p:tav>
                                      </p:tavLst>
                                    </p:anim>
                                    <p:anim calcmode="lin" valueType="num">
                                      <p:cBhvr>
                                        <p:cTn id="139" dur="2000" fill="hold"/>
                                        <p:tgtEl>
                                          <p:spTgt spid="32"/>
                                        </p:tgtEl>
                                        <p:attrNameLst>
                                          <p:attrName>ppt_y</p:attrName>
                                        </p:attrNameLst>
                                      </p:cBhvr>
                                      <p:tavLst>
                                        <p:tav tm="0">
                                          <p:val>
                                            <p:strVal val="#ppt_y+.1"/>
                                          </p:val>
                                        </p:tav>
                                        <p:tav tm="100000">
                                          <p:val>
                                            <p:strVal val="#ppt_y"/>
                                          </p:val>
                                        </p:tav>
                                      </p:tavLst>
                                    </p:anim>
                                  </p:childTnLst>
                                </p:cTn>
                              </p:par>
                              <p:par>
                                <p:cTn id="140" presetID="42" presetClass="exit" presetSubtype="0" fill="hold" grpId="1" nodeType="withEffect">
                                  <p:stCondLst>
                                    <p:cond delay="49000"/>
                                  </p:stCondLst>
                                  <p:childTnLst>
                                    <p:animEffect transition="out" filter="fade">
                                      <p:cBhvr>
                                        <p:cTn id="141" dur="2000"/>
                                        <p:tgtEl>
                                          <p:spTgt spid="32"/>
                                        </p:tgtEl>
                                      </p:cBhvr>
                                    </p:animEffect>
                                    <p:anim calcmode="lin" valueType="num">
                                      <p:cBhvr>
                                        <p:cTn id="142" dur="2000"/>
                                        <p:tgtEl>
                                          <p:spTgt spid="32"/>
                                        </p:tgtEl>
                                        <p:attrNameLst>
                                          <p:attrName>ppt_x</p:attrName>
                                        </p:attrNameLst>
                                      </p:cBhvr>
                                      <p:tavLst>
                                        <p:tav tm="0">
                                          <p:val>
                                            <p:strVal val="ppt_x"/>
                                          </p:val>
                                        </p:tav>
                                        <p:tav tm="100000">
                                          <p:val>
                                            <p:strVal val="ppt_x"/>
                                          </p:val>
                                        </p:tav>
                                      </p:tavLst>
                                    </p:anim>
                                    <p:anim calcmode="lin" valueType="num">
                                      <p:cBhvr>
                                        <p:cTn id="143" dur="2000"/>
                                        <p:tgtEl>
                                          <p:spTgt spid="32"/>
                                        </p:tgtEl>
                                        <p:attrNameLst>
                                          <p:attrName>ppt_y</p:attrName>
                                        </p:attrNameLst>
                                      </p:cBhvr>
                                      <p:tavLst>
                                        <p:tav tm="0">
                                          <p:val>
                                            <p:strVal val="ppt_y"/>
                                          </p:val>
                                        </p:tav>
                                        <p:tav tm="100000">
                                          <p:val>
                                            <p:strVal val="ppt_y+.1"/>
                                          </p:val>
                                        </p:tav>
                                      </p:tavLst>
                                    </p:anim>
                                    <p:set>
                                      <p:cBhvr>
                                        <p:cTn id="144" dur="1" fill="hold">
                                          <p:stCondLst>
                                            <p:cond delay="1999"/>
                                          </p:stCondLst>
                                        </p:cTn>
                                        <p:tgtEl>
                                          <p:spTgt spid="32"/>
                                        </p:tgtEl>
                                        <p:attrNameLst>
                                          <p:attrName>style.visibility</p:attrName>
                                        </p:attrNameLst>
                                      </p:cBhvr>
                                      <p:to>
                                        <p:strVal val="hidden"/>
                                      </p:to>
                                    </p:set>
                                  </p:childTnLst>
                                </p:cTn>
                              </p:par>
                              <p:par>
                                <p:cTn id="145" presetID="42" presetClass="entr" presetSubtype="0" fill="hold" grpId="0" nodeType="withEffect">
                                  <p:stCondLst>
                                    <p:cond delay="44000"/>
                                  </p:stCondLst>
                                  <p:childTnLst>
                                    <p:set>
                                      <p:cBhvr>
                                        <p:cTn id="146" dur="1" fill="hold">
                                          <p:stCondLst>
                                            <p:cond delay="0"/>
                                          </p:stCondLst>
                                        </p:cTn>
                                        <p:tgtEl>
                                          <p:spTgt spid="33"/>
                                        </p:tgtEl>
                                        <p:attrNameLst>
                                          <p:attrName>style.visibility</p:attrName>
                                        </p:attrNameLst>
                                      </p:cBhvr>
                                      <p:to>
                                        <p:strVal val="visible"/>
                                      </p:to>
                                    </p:set>
                                    <p:animEffect transition="in" filter="fade">
                                      <p:cBhvr>
                                        <p:cTn id="147" dur="2000"/>
                                        <p:tgtEl>
                                          <p:spTgt spid="33"/>
                                        </p:tgtEl>
                                      </p:cBhvr>
                                    </p:animEffect>
                                    <p:anim calcmode="lin" valueType="num">
                                      <p:cBhvr>
                                        <p:cTn id="148" dur="2000" fill="hold"/>
                                        <p:tgtEl>
                                          <p:spTgt spid="33"/>
                                        </p:tgtEl>
                                        <p:attrNameLst>
                                          <p:attrName>ppt_x</p:attrName>
                                        </p:attrNameLst>
                                      </p:cBhvr>
                                      <p:tavLst>
                                        <p:tav tm="0">
                                          <p:val>
                                            <p:strVal val="#ppt_x"/>
                                          </p:val>
                                        </p:tav>
                                        <p:tav tm="100000">
                                          <p:val>
                                            <p:strVal val="#ppt_x"/>
                                          </p:val>
                                        </p:tav>
                                      </p:tavLst>
                                    </p:anim>
                                    <p:anim calcmode="lin" valueType="num">
                                      <p:cBhvr>
                                        <p:cTn id="149" dur="2000" fill="hold"/>
                                        <p:tgtEl>
                                          <p:spTgt spid="33"/>
                                        </p:tgtEl>
                                        <p:attrNameLst>
                                          <p:attrName>ppt_y</p:attrName>
                                        </p:attrNameLst>
                                      </p:cBhvr>
                                      <p:tavLst>
                                        <p:tav tm="0">
                                          <p:val>
                                            <p:strVal val="#ppt_y+.1"/>
                                          </p:val>
                                        </p:tav>
                                        <p:tav tm="100000">
                                          <p:val>
                                            <p:strVal val="#ppt_y"/>
                                          </p:val>
                                        </p:tav>
                                      </p:tavLst>
                                    </p:anim>
                                  </p:childTnLst>
                                </p:cTn>
                              </p:par>
                              <p:par>
                                <p:cTn id="150" presetID="42" presetClass="exit" presetSubtype="0" fill="hold" grpId="1" nodeType="withEffect">
                                  <p:stCondLst>
                                    <p:cond delay="52000"/>
                                  </p:stCondLst>
                                  <p:childTnLst>
                                    <p:animEffect transition="out" filter="fade">
                                      <p:cBhvr>
                                        <p:cTn id="151" dur="2000"/>
                                        <p:tgtEl>
                                          <p:spTgt spid="33"/>
                                        </p:tgtEl>
                                      </p:cBhvr>
                                    </p:animEffect>
                                    <p:anim calcmode="lin" valueType="num">
                                      <p:cBhvr>
                                        <p:cTn id="152" dur="2000"/>
                                        <p:tgtEl>
                                          <p:spTgt spid="33"/>
                                        </p:tgtEl>
                                        <p:attrNameLst>
                                          <p:attrName>ppt_x</p:attrName>
                                        </p:attrNameLst>
                                      </p:cBhvr>
                                      <p:tavLst>
                                        <p:tav tm="0">
                                          <p:val>
                                            <p:strVal val="ppt_x"/>
                                          </p:val>
                                        </p:tav>
                                        <p:tav tm="100000">
                                          <p:val>
                                            <p:strVal val="ppt_x"/>
                                          </p:val>
                                        </p:tav>
                                      </p:tavLst>
                                    </p:anim>
                                    <p:anim calcmode="lin" valueType="num">
                                      <p:cBhvr>
                                        <p:cTn id="153" dur="2000"/>
                                        <p:tgtEl>
                                          <p:spTgt spid="33"/>
                                        </p:tgtEl>
                                        <p:attrNameLst>
                                          <p:attrName>ppt_y</p:attrName>
                                        </p:attrNameLst>
                                      </p:cBhvr>
                                      <p:tavLst>
                                        <p:tav tm="0">
                                          <p:val>
                                            <p:strVal val="ppt_y"/>
                                          </p:val>
                                        </p:tav>
                                        <p:tav tm="100000">
                                          <p:val>
                                            <p:strVal val="ppt_y+.1"/>
                                          </p:val>
                                        </p:tav>
                                      </p:tavLst>
                                    </p:anim>
                                    <p:set>
                                      <p:cBhvr>
                                        <p:cTn id="154" dur="1" fill="hold">
                                          <p:stCondLst>
                                            <p:cond delay="1999"/>
                                          </p:stCondLst>
                                        </p:cTn>
                                        <p:tgtEl>
                                          <p:spTgt spid="33"/>
                                        </p:tgtEl>
                                        <p:attrNameLst>
                                          <p:attrName>style.visibility</p:attrName>
                                        </p:attrNameLst>
                                      </p:cBhvr>
                                      <p:to>
                                        <p:strVal val="hidden"/>
                                      </p:to>
                                    </p:set>
                                  </p:childTnLst>
                                </p:cTn>
                              </p:par>
                              <p:par>
                                <p:cTn id="155" presetID="42" presetClass="entr" presetSubtype="0" fill="hold" grpId="0" nodeType="withEffect">
                                  <p:stCondLst>
                                    <p:cond delay="4700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2000"/>
                                        <p:tgtEl>
                                          <p:spTgt spid="35"/>
                                        </p:tgtEl>
                                      </p:cBhvr>
                                    </p:animEffect>
                                    <p:anim calcmode="lin" valueType="num">
                                      <p:cBhvr>
                                        <p:cTn id="158" dur="2000" fill="hold"/>
                                        <p:tgtEl>
                                          <p:spTgt spid="35"/>
                                        </p:tgtEl>
                                        <p:attrNameLst>
                                          <p:attrName>ppt_x</p:attrName>
                                        </p:attrNameLst>
                                      </p:cBhvr>
                                      <p:tavLst>
                                        <p:tav tm="0">
                                          <p:val>
                                            <p:strVal val="#ppt_x"/>
                                          </p:val>
                                        </p:tav>
                                        <p:tav tm="100000">
                                          <p:val>
                                            <p:strVal val="#ppt_x"/>
                                          </p:val>
                                        </p:tav>
                                      </p:tavLst>
                                    </p:anim>
                                    <p:anim calcmode="lin" valueType="num">
                                      <p:cBhvr>
                                        <p:cTn id="159" dur="2000" fill="hold"/>
                                        <p:tgtEl>
                                          <p:spTgt spid="35"/>
                                        </p:tgtEl>
                                        <p:attrNameLst>
                                          <p:attrName>ppt_y</p:attrName>
                                        </p:attrNameLst>
                                      </p:cBhvr>
                                      <p:tavLst>
                                        <p:tav tm="0">
                                          <p:val>
                                            <p:strVal val="#ppt_y+.1"/>
                                          </p:val>
                                        </p:tav>
                                        <p:tav tm="100000">
                                          <p:val>
                                            <p:strVal val="#ppt_y"/>
                                          </p:val>
                                        </p:tav>
                                      </p:tavLst>
                                    </p:anim>
                                  </p:childTnLst>
                                </p:cTn>
                              </p:par>
                              <p:par>
                                <p:cTn id="160" presetID="42" presetClass="exit" presetSubtype="0" fill="hold" grpId="1" nodeType="withEffect">
                                  <p:stCondLst>
                                    <p:cond delay="55000"/>
                                  </p:stCondLst>
                                  <p:childTnLst>
                                    <p:animEffect transition="out" filter="fade">
                                      <p:cBhvr>
                                        <p:cTn id="161" dur="2000"/>
                                        <p:tgtEl>
                                          <p:spTgt spid="35"/>
                                        </p:tgtEl>
                                      </p:cBhvr>
                                    </p:animEffect>
                                    <p:anim calcmode="lin" valueType="num">
                                      <p:cBhvr>
                                        <p:cTn id="162" dur="2000"/>
                                        <p:tgtEl>
                                          <p:spTgt spid="35"/>
                                        </p:tgtEl>
                                        <p:attrNameLst>
                                          <p:attrName>ppt_x</p:attrName>
                                        </p:attrNameLst>
                                      </p:cBhvr>
                                      <p:tavLst>
                                        <p:tav tm="0">
                                          <p:val>
                                            <p:strVal val="ppt_x"/>
                                          </p:val>
                                        </p:tav>
                                        <p:tav tm="100000">
                                          <p:val>
                                            <p:strVal val="ppt_x"/>
                                          </p:val>
                                        </p:tav>
                                      </p:tavLst>
                                    </p:anim>
                                    <p:anim calcmode="lin" valueType="num">
                                      <p:cBhvr>
                                        <p:cTn id="163" dur="2000"/>
                                        <p:tgtEl>
                                          <p:spTgt spid="35"/>
                                        </p:tgtEl>
                                        <p:attrNameLst>
                                          <p:attrName>ppt_y</p:attrName>
                                        </p:attrNameLst>
                                      </p:cBhvr>
                                      <p:tavLst>
                                        <p:tav tm="0">
                                          <p:val>
                                            <p:strVal val="ppt_y"/>
                                          </p:val>
                                        </p:tav>
                                        <p:tav tm="100000">
                                          <p:val>
                                            <p:strVal val="ppt_y+.1"/>
                                          </p:val>
                                        </p:tav>
                                      </p:tavLst>
                                    </p:anim>
                                    <p:set>
                                      <p:cBhvr>
                                        <p:cTn id="164"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4" grpId="0" animBg="1"/>
      <p:bldP spid="14" grpId="1" animBg="1"/>
      <p:bldP spid="16" grpId="0" animBg="1"/>
      <p:bldP spid="16" grpId="1" animBg="1"/>
      <p:bldP spid="17" grpId="0" animBg="1"/>
      <p:bldP spid="17"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7" grpId="0" animBg="1"/>
      <p:bldP spid="27" grpId="1" animBg="1"/>
      <p:bldP spid="31" grpId="0" animBg="1"/>
      <p:bldP spid="31" grpId="1" animBg="1"/>
      <p:bldP spid="32" grpId="0" animBg="1"/>
      <p:bldP spid="32" grpId="1" animBg="1"/>
      <p:bldP spid="33" grpId="0" animBg="1"/>
      <p:bldP spid="33" grpId="1" animBg="1"/>
      <p:bldP spid="35" grpId="0" animBg="1"/>
      <p:bldP spid="35" grpId="1" animBg="1"/>
      <p:bldP spid="36" grpId="0" animBg="1"/>
      <p:bldP spid="3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Entscheidungen</a:t>
            </a:r>
          </a:p>
        </p:txBody>
      </p:sp>
      <p:sp>
        <p:nvSpPr>
          <p:cNvPr id="7" name="Rechteck: abgerundete Ecken 6">
            <a:extLst>
              <a:ext uri="{FF2B5EF4-FFF2-40B4-BE49-F238E27FC236}">
                <a16:creationId xmlns:a16="http://schemas.microsoft.com/office/drawing/2014/main" id="{4B0102F3-317E-493F-9824-51A0CD1DF0CB}"/>
              </a:ext>
            </a:extLst>
          </p:cNvPr>
          <p:cNvSpPr/>
          <p:nvPr/>
        </p:nvSpPr>
        <p:spPr>
          <a:xfrm rot="21308285">
            <a:off x="6871836" y="1474813"/>
            <a:ext cx="3224825" cy="145261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 guter Plan heute, ist besser als ein perfekter Plan morgen.“ </a:t>
            </a:r>
            <a:br>
              <a:rPr lang="de-DE" sz="1600" dirty="0">
                <a:solidFill>
                  <a:schemeClr val="tx1"/>
                </a:solidFill>
              </a:rPr>
            </a:br>
            <a:r>
              <a:rPr lang="de-DE" sz="1200" i="1" dirty="0">
                <a:solidFill>
                  <a:schemeClr val="tx1"/>
                </a:solidFill>
              </a:rPr>
              <a:t>(George Smith Patton, </a:t>
            </a:r>
          </a:p>
          <a:p>
            <a:pPr algn="ctr"/>
            <a:r>
              <a:rPr lang="de-DE" sz="1200" i="1" dirty="0">
                <a:solidFill>
                  <a:schemeClr val="tx1"/>
                </a:solidFill>
              </a:rPr>
              <a:t>Militärkommandeur, 1885-1940)</a:t>
            </a:r>
          </a:p>
        </p:txBody>
      </p:sp>
      <p:pic>
        <p:nvPicPr>
          <p:cNvPr id="8" name="Grafik 7" descr="Frau beunruhigt">
            <a:extLst>
              <a:ext uri="{FF2B5EF4-FFF2-40B4-BE49-F238E27FC236}">
                <a16:creationId xmlns:a16="http://schemas.microsoft.com/office/drawing/2014/main" id="{ADA86CED-EDD1-41A1-856E-CCACAE19F0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299" y="1844824"/>
            <a:ext cx="1679967" cy="4653136"/>
          </a:xfrm>
          <a:prstGeom prst="rect">
            <a:avLst/>
          </a:prstGeom>
        </p:spPr>
      </p:pic>
      <p:sp>
        <p:nvSpPr>
          <p:cNvPr id="9" name="Rechteck: abgerundete Ecken 8">
            <a:extLst>
              <a:ext uri="{FF2B5EF4-FFF2-40B4-BE49-F238E27FC236}">
                <a16:creationId xmlns:a16="http://schemas.microsoft.com/office/drawing/2014/main" id="{02E69A3A-5768-4C6D-9DF1-DEE5020DA0D5}"/>
              </a:ext>
            </a:extLst>
          </p:cNvPr>
          <p:cNvSpPr/>
          <p:nvPr/>
        </p:nvSpPr>
        <p:spPr>
          <a:xfrm rot="21308285">
            <a:off x="884951" y="5124213"/>
            <a:ext cx="3777032" cy="123484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„Der Preis der Untätigkeit ist viel höher als die Kosten, einen Fehler zu machen.“ </a:t>
            </a:r>
            <a:br>
              <a:rPr lang="de-DE" sz="1600" dirty="0">
                <a:solidFill>
                  <a:schemeClr val="tx1"/>
                </a:solidFill>
              </a:rPr>
            </a:br>
            <a:r>
              <a:rPr lang="de-DE" sz="1200" i="1" dirty="0">
                <a:solidFill>
                  <a:schemeClr val="tx1"/>
                </a:solidFill>
              </a:rPr>
              <a:t>(Meister Eckhart, Theologe im Spätmittelalter)</a:t>
            </a:r>
          </a:p>
        </p:txBody>
      </p:sp>
      <p:sp>
        <p:nvSpPr>
          <p:cNvPr id="12" name="Rechteck: abgerundete Ecken 11">
            <a:extLst>
              <a:ext uri="{FF2B5EF4-FFF2-40B4-BE49-F238E27FC236}">
                <a16:creationId xmlns:a16="http://schemas.microsoft.com/office/drawing/2014/main" id="{E40BE3E4-F56E-42F4-AB3B-7C64D78C63F2}"/>
              </a:ext>
            </a:extLst>
          </p:cNvPr>
          <p:cNvSpPr/>
          <p:nvPr/>
        </p:nvSpPr>
        <p:spPr>
          <a:xfrm rot="411161">
            <a:off x="7740353" y="4348953"/>
            <a:ext cx="3777032" cy="123484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„Nicht ist mächtiger als eine Idee zur richtigen Zeit.“ </a:t>
            </a:r>
            <a:br>
              <a:rPr lang="de-DE" sz="1600" dirty="0">
                <a:solidFill>
                  <a:schemeClr val="tx1"/>
                </a:solidFill>
              </a:rPr>
            </a:br>
            <a:r>
              <a:rPr lang="de-DE" sz="1200" i="1" dirty="0">
                <a:solidFill>
                  <a:schemeClr val="tx1"/>
                </a:solidFill>
              </a:rPr>
              <a:t>(Victor Hugo,</a:t>
            </a:r>
          </a:p>
          <a:p>
            <a:pPr algn="ctr"/>
            <a:r>
              <a:rPr lang="de-DE" sz="1200" i="1" dirty="0">
                <a:solidFill>
                  <a:schemeClr val="tx1"/>
                </a:solidFill>
              </a:rPr>
              <a:t>Schriftsteller, 1802-1885)</a:t>
            </a:r>
          </a:p>
        </p:txBody>
      </p:sp>
      <p:sp>
        <p:nvSpPr>
          <p:cNvPr id="13" name="Rechteck: abgerundete Ecken 12">
            <a:extLst>
              <a:ext uri="{FF2B5EF4-FFF2-40B4-BE49-F238E27FC236}">
                <a16:creationId xmlns:a16="http://schemas.microsoft.com/office/drawing/2014/main" id="{47CF1542-0D0E-4A12-A092-8511D845C3A8}"/>
              </a:ext>
            </a:extLst>
          </p:cNvPr>
          <p:cNvSpPr/>
          <p:nvPr/>
        </p:nvSpPr>
        <p:spPr>
          <a:xfrm rot="411161">
            <a:off x="539553" y="1849722"/>
            <a:ext cx="3777032" cy="123484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„Wir sollten uns mit den großen Problemen beschäftigen, solange sie noch klein sind.“</a:t>
            </a:r>
            <a:br>
              <a:rPr lang="de-DE" sz="1600" dirty="0">
                <a:solidFill>
                  <a:schemeClr val="tx1"/>
                </a:solidFill>
              </a:rPr>
            </a:br>
            <a:r>
              <a:rPr lang="de-DE" sz="1200" i="1" dirty="0">
                <a:solidFill>
                  <a:schemeClr val="tx1"/>
                </a:solidFill>
              </a:rPr>
              <a:t>(Jadwiga </a:t>
            </a:r>
            <a:r>
              <a:rPr lang="de-DE" sz="1200" i="1" dirty="0" err="1">
                <a:solidFill>
                  <a:schemeClr val="tx1"/>
                </a:solidFill>
              </a:rPr>
              <a:t>Rutkowska</a:t>
            </a:r>
            <a:r>
              <a:rPr lang="de-DE" sz="1200" i="1" dirty="0">
                <a:solidFill>
                  <a:schemeClr val="tx1"/>
                </a:solidFill>
              </a:rPr>
              <a:t>, polnische Feuilletonistin)</a:t>
            </a:r>
          </a:p>
        </p:txBody>
      </p:sp>
    </p:spTree>
    <p:extLst>
      <p:ext uri="{BB962C8B-B14F-4D97-AF65-F5344CB8AC3E}">
        <p14:creationId xmlns:p14="http://schemas.microsoft.com/office/powerpoint/2010/main" val="292684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Qualität</a:t>
            </a:r>
          </a:p>
        </p:txBody>
      </p:sp>
      <p:sp>
        <p:nvSpPr>
          <p:cNvPr id="6" name="Inhaltsplatzhalter 5">
            <a:extLst>
              <a:ext uri="{FF2B5EF4-FFF2-40B4-BE49-F238E27FC236}">
                <a16:creationId xmlns:a16="http://schemas.microsoft.com/office/drawing/2014/main" id="{40F72E2B-4712-40E2-A8F2-D7EAF61E8682}"/>
              </a:ext>
            </a:extLst>
          </p:cNvPr>
          <p:cNvSpPr>
            <a:spLocks noGrp="1"/>
          </p:cNvSpPr>
          <p:nvPr>
            <p:ph sz="quarter" idx="4"/>
          </p:nvPr>
        </p:nvSpPr>
        <p:spPr/>
        <p:txBody>
          <a:bodyPr>
            <a:normAutofit/>
          </a:bodyPr>
          <a:lstStyle/>
          <a:p>
            <a:endParaRPr lang="de-DE" b="0" i="0" dirty="0">
              <a:solidFill>
                <a:srgbClr val="000033"/>
              </a:solidFill>
              <a:effectLst/>
              <a:latin typeface="Verdana" panose="020B0604030504040204" pitchFamily="34" charset="0"/>
            </a:endParaRPr>
          </a:p>
          <a:p>
            <a:endParaRPr lang="de-DE" dirty="0"/>
          </a:p>
        </p:txBody>
      </p:sp>
      <p:sp>
        <p:nvSpPr>
          <p:cNvPr id="7" name="Rechteck: abgerundete Ecken 6">
            <a:extLst>
              <a:ext uri="{FF2B5EF4-FFF2-40B4-BE49-F238E27FC236}">
                <a16:creationId xmlns:a16="http://schemas.microsoft.com/office/drawing/2014/main" id="{AAE275D4-5C21-4693-A414-DF52B793CCF5}"/>
              </a:ext>
            </a:extLst>
          </p:cNvPr>
          <p:cNvSpPr/>
          <p:nvPr/>
        </p:nvSpPr>
        <p:spPr>
          <a:xfrm rot="333679">
            <a:off x="7340742" y="1477092"/>
            <a:ext cx="3695999"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„Eine Investition in Wissen bringt immer noch die besten Zinsen.“  </a:t>
            </a:r>
          </a:p>
          <a:p>
            <a:pPr algn="ctr"/>
            <a:r>
              <a:rPr lang="de-DE" sz="1200" i="1" dirty="0">
                <a:solidFill>
                  <a:schemeClr val="tx1"/>
                </a:solidFill>
              </a:rPr>
              <a:t>(Benjamin Franklin, Gründervater der USA, 1706-1790)</a:t>
            </a:r>
          </a:p>
        </p:txBody>
      </p:sp>
      <p:sp>
        <p:nvSpPr>
          <p:cNvPr id="8" name="Rechteck: abgerundete Ecken 7">
            <a:extLst>
              <a:ext uri="{FF2B5EF4-FFF2-40B4-BE49-F238E27FC236}">
                <a16:creationId xmlns:a16="http://schemas.microsoft.com/office/drawing/2014/main" id="{9EBF0625-930E-48E6-9728-B52FCC5064EE}"/>
              </a:ext>
            </a:extLst>
          </p:cNvPr>
          <p:cNvSpPr/>
          <p:nvPr/>
        </p:nvSpPr>
        <p:spPr>
          <a:xfrm rot="21263296">
            <a:off x="604914" y="5091143"/>
            <a:ext cx="3695999"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wir eine Situation nicht ändern können, müssen wir uns selbst ändern.“ </a:t>
            </a:r>
          </a:p>
          <a:p>
            <a:pPr algn="ctr"/>
            <a:r>
              <a:rPr lang="de-DE" sz="1200" i="1" dirty="0">
                <a:solidFill>
                  <a:schemeClr val="tx1"/>
                </a:solidFill>
              </a:rPr>
              <a:t>(Viktor E. Frankl, Neurologe, 1905-1997)</a:t>
            </a:r>
          </a:p>
        </p:txBody>
      </p:sp>
      <p:pic>
        <p:nvPicPr>
          <p:cNvPr id="16" name="Grafik 15" descr="Junger Geschäftsmann">
            <a:extLst>
              <a:ext uri="{FF2B5EF4-FFF2-40B4-BE49-F238E27FC236}">
                <a16:creationId xmlns:a16="http://schemas.microsoft.com/office/drawing/2014/main" id="{71F1B3CE-D531-4248-B2E7-6147818D0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12" y="1314469"/>
            <a:ext cx="1682304" cy="5201816"/>
          </a:xfrm>
          <a:prstGeom prst="rect">
            <a:avLst/>
          </a:prstGeom>
        </p:spPr>
      </p:pic>
      <p:sp>
        <p:nvSpPr>
          <p:cNvPr id="17" name="Rechteck: abgerundete Ecken 16">
            <a:extLst>
              <a:ext uri="{FF2B5EF4-FFF2-40B4-BE49-F238E27FC236}">
                <a16:creationId xmlns:a16="http://schemas.microsoft.com/office/drawing/2014/main" id="{2A2A907E-6DE8-403F-A41E-277872C3BB1E}"/>
              </a:ext>
            </a:extLst>
          </p:cNvPr>
          <p:cNvSpPr/>
          <p:nvPr/>
        </p:nvSpPr>
        <p:spPr>
          <a:xfrm>
            <a:off x="7436309" y="4382762"/>
            <a:ext cx="3695999"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„Je hoffnungsloser die Situation, desto optimistischer der Betroffene.“ </a:t>
            </a:r>
          </a:p>
          <a:p>
            <a:pPr algn="ctr"/>
            <a:r>
              <a:rPr lang="de-DE" sz="1200" i="1" dirty="0">
                <a:solidFill>
                  <a:schemeClr val="tx1"/>
                </a:solidFill>
              </a:rPr>
              <a:t>(allgemeine Projektweisheit)</a:t>
            </a:r>
          </a:p>
        </p:txBody>
      </p:sp>
      <p:sp>
        <p:nvSpPr>
          <p:cNvPr id="18" name="Rechteck: abgerundete Ecken 17">
            <a:extLst>
              <a:ext uri="{FF2B5EF4-FFF2-40B4-BE49-F238E27FC236}">
                <a16:creationId xmlns:a16="http://schemas.microsoft.com/office/drawing/2014/main" id="{66CBF527-CD3D-4741-B479-7B4E8AE65781}"/>
              </a:ext>
            </a:extLst>
          </p:cNvPr>
          <p:cNvSpPr/>
          <p:nvPr/>
        </p:nvSpPr>
        <p:spPr>
          <a:xfrm rot="21263296">
            <a:off x="666487" y="979091"/>
            <a:ext cx="2950996" cy="79505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a:t>
            </a:r>
            <a:r>
              <a:rPr lang="en-US" sz="2000" b="1" dirty="0">
                <a:solidFill>
                  <a:schemeClr val="tx1"/>
                </a:solidFill>
              </a:rPr>
              <a:t>To measure is to know.</a:t>
            </a:r>
            <a:r>
              <a:rPr lang="de-DE" sz="2000" b="1" dirty="0">
                <a:solidFill>
                  <a:schemeClr val="tx1"/>
                </a:solidFill>
              </a:rPr>
              <a:t>“ </a:t>
            </a:r>
          </a:p>
          <a:p>
            <a:pPr algn="ctr"/>
            <a:r>
              <a:rPr lang="de-DE" sz="1200" i="1" dirty="0">
                <a:solidFill>
                  <a:schemeClr val="tx1"/>
                </a:solidFill>
              </a:rPr>
              <a:t>(James Clerk Maxwell, Physiker, 1831-1879)</a:t>
            </a:r>
          </a:p>
        </p:txBody>
      </p:sp>
      <p:sp>
        <p:nvSpPr>
          <p:cNvPr id="19" name="Rechteck: abgerundete Ecken 18">
            <a:extLst>
              <a:ext uri="{FF2B5EF4-FFF2-40B4-BE49-F238E27FC236}">
                <a16:creationId xmlns:a16="http://schemas.microsoft.com/office/drawing/2014/main" id="{BBD402E7-C563-4B13-B53E-9A0EF66506B5}"/>
              </a:ext>
            </a:extLst>
          </p:cNvPr>
          <p:cNvSpPr/>
          <p:nvPr/>
        </p:nvSpPr>
        <p:spPr>
          <a:xfrm>
            <a:off x="1343472" y="2929145"/>
            <a:ext cx="3695999"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 Anwender wird dir alles sagen, wenn du ihn danach fragst - nicht mehr.“  </a:t>
            </a:r>
          </a:p>
          <a:p>
            <a:pPr algn="ctr"/>
            <a:r>
              <a:rPr lang="de-DE" sz="1200" i="1" dirty="0">
                <a:solidFill>
                  <a:schemeClr val="tx1"/>
                </a:solidFill>
              </a:rPr>
              <a:t>(allgemeine Projektweisheit)</a:t>
            </a:r>
          </a:p>
        </p:txBody>
      </p:sp>
    </p:spTree>
    <p:extLst>
      <p:ext uri="{BB962C8B-B14F-4D97-AF65-F5344CB8AC3E}">
        <p14:creationId xmlns:p14="http://schemas.microsoft.com/office/powerpoint/2010/main" val="215500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347AE-6B91-4771-A77E-AE217B590845}"/>
              </a:ext>
            </a:extLst>
          </p:cNvPr>
          <p:cNvSpPr>
            <a:spLocks noGrp="1"/>
          </p:cNvSpPr>
          <p:nvPr>
            <p:ph type="title"/>
          </p:nvPr>
        </p:nvSpPr>
        <p:spPr/>
        <p:txBody>
          <a:bodyPr/>
          <a:lstStyle/>
          <a:p>
            <a:r>
              <a:rPr lang="de-DE" dirty="0"/>
              <a:t>Der „typische“ Projektleiter</a:t>
            </a:r>
          </a:p>
        </p:txBody>
      </p:sp>
      <p:sp>
        <p:nvSpPr>
          <p:cNvPr id="7" name="Textplatzhalter 6">
            <a:extLst>
              <a:ext uri="{FF2B5EF4-FFF2-40B4-BE49-F238E27FC236}">
                <a16:creationId xmlns:a16="http://schemas.microsoft.com/office/drawing/2014/main" id="{433A7786-C72F-4DA3-8327-C5740954BCCC}"/>
              </a:ext>
            </a:extLst>
          </p:cNvPr>
          <p:cNvSpPr>
            <a:spLocks noGrp="1"/>
          </p:cNvSpPr>
          <p:nvPr>
            <p:ph type="body" idx="1"/>
          </p:nvPr>
        </p:nvSpPr>
        <p:spPr>
          <a:xfrm>
            <a:off x="479376" y="764704"/>
            <a:ext cx="5386917" cy="1245815"/>
          </a:xfrm>
        </p:spPr>
        <p:txBody>
          <a:bodyPr>
            <a:normAutofit/>
          </a:bodyPr>
          <a:lstStyle/>
          <a:p>
            <a:r>
              <a:rPr lang="de-DE" dirty="0"/>
              <a:t>Sicht von:</a:t>
            </a:r>
            <a:br>
              <a:rPr lang="de-DE" dirty="0"/>
            </a:br>
            <a:r>
              <a:rPr lang="de-DE" dirty="0"/>
              <a:t>Vorgesetzten, Stakeholdern oder auch der Compliance</a:t>
            </a:r>
          </a:p>
        </p:txBody>
      </p:sp>
      <p:sp>
        <p:nvSpPr>
          <p:cNvPr id="11" name="Rechteck: abgerundete Ecken 10">
            <a:extLst>
              <a:ext uri="{FF2B5EF4-FFF2-40B4-BE49-F238E27FC236}">
                <a16:creationId xmlns:a16="http://schemas.microsoft.com/office/drawing/2014/main" id="{845E2440-E16C-4F79-9FC4-F62A261C3D5B}"/>
              </a:ext>
            </a:extLst>
          </p:cNvPr>
          <p:cNvSpPr/>
          <p:nvPr/>
        </p:nvSpPr>
        <p:spPr>
          <a:xfrm>
            <a:off x="7608168" y="2079261"/>
            <a:ext cx="4411673" cy="119279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„Wer glaubt, dass Projektleiter Projekte leiten, glaubt auch, dass Zitronenfalter Zitronen falten.“</a:t>
            </a:r>
            <a:br>
              <a:rPr lang="de-DE" sz="1600" dirty="0">
                <a:solidFill>
                  <a:schemeClr val="tx1"/>
                </a:solidFill>
              </a:rPr>
            </a:br>
            <a:r>
              <a:rPr lang="de-DE" sz="1200" i="1" dirty="0">
                <a:solidFill>
                  <a:schemeClr val="tx1"/>
                </a:solidFill>
              </a:rPr>
              <a:t>(allgemeine Projektweisheit)</a:t>
            </a:r>
          </a:p>
        </p:txBody>
      </p:sp>
      <p:sp>
        <p:nvSpPr>
          <p:cNvPr id="13" name="Rechteck: abgerundete Ecken 12">
            <a:extLst>
              <a:ext uri="{FF2B5EF4-FFF2-40B4-BE49-F238E27FC236}">
                <a16:creationId xmlns:a16="http://schemas.microsoft.com/office/drawing/2014/main" id="{FECEBDE2-FBC1-4C38-81B2-3E29149AECE2}"/>
              </a:ext>
            </a:extLst>
          </p:cNvPr>
          <p:cNvSpPr/>
          <p:nvPr/>
        </p:nvSpPr>
        <p:spPr>
          <a:xfrm>
            <a:off x="7625958" y="3348298"/>
            <a:ext cx="4390860" cy="955282"/>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„Der Manager fragt wie und wann, der Leiter fragt was und warum.“ </a:t>
            </a:r>
          </a:p>
          <a:p>
            <a:pPr algn="ctr"/>
            <a:r>
              <a:rPr lang="de-DE" sz="1200" i="1" dirty="0">
                <a:solidFill>
                  <a:schemeClr val="tx1"/>
                </a:solidFill>
              </a:rPr>
              <a:t>(Warren </a:t>
            </a:r>
            <a:r>
              <a:rPr lang="de-DE" sz="1200" i="1" dirty="0" err="1">
                <a:solidFill>
                  <a:schemeClr val="tx1"/>
                </a:solidFill>
              </a:rPr>
              <a:t>Bennis</a:t>
            </a:r>
            <a:r>
              <a:rPr lang="de-DE" sz="1200" i="1" dirty="0">
                <a:solidFill>
                  <a:schemeClr val="tx1"/>
                </a:solidFill>
              </a:rPr>
              <a:t>, US-Wirtschaftswissenschaftler, 1925-2014)</a:t>
            </a:r>
          </a:p>
        </p:txBody>
      </p:sp>
      <p:sp>
        <p:nvSpPr>
          <p:cNvPr id="14" name="Rechteck: abgerundete Ecken 13">
            <a:extLst>
              <a:ext uri="{FF2B5EF4-FFF2-40B4-BE49-F238E27FC236}">
                <a16:creationId xmlns:a16="http://schemas.microsoft.com/office/drawing/2014/main" id="{4BF3E4E2-C7DF-4472-B2A1-298250592B48}"/>
              </a:ext>
            </a:extLst>
          </p:cNvPr>
          <p:cNvSpPr/>
          <p:nvPr/>
        </p:nvSpPr>
        <p:spPr>
          <a:xfrm>
            <a:off x="7625957" y="4379826"/>
            <a:ext cx="4390859" cy="95528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„Management stellt die Dinge richtig, Führung macht die richtigen Dinge.“ </a:t>
            </a:r>
          </a:p>
          <a:p>
            <a:pPr algn="ctr"/>
            <a:r>
              <a:rPr lang="de-DE" sz="1200" i="1" dirty="0">
                <a:solidFill>
                  <a:schemeClr val="tx1"/>
                </a:solidFill>
              </a:rPr>
              <a:t>(Peter F. Drucker, US-Ökonom, 1909-2005)</a:t>
            </a:r>
          </a:p>
        </p:txBody>
      </p:sp>
      <p:pic>
        <p:nvPicPr>
          <p:cNvPr id="15" name="Grafik 14" descr="Geschäftsfrau schreibt">
            <a:extLst>
              <a:ext uri="{FF2B5EF4-FFF2-40B4-BE49-F238E27FC236}">
                <a16:creationId xmlns:a16="http://schemas.microsoft.com/office/drawing/2014/main" id="{9906965B-78EB-4F96-B3BD-86B1AF5692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0796" y="1825077"/>
            <a:ext cx="1416771" cy="3838964"/>
          </a:xfrm>
          <a:prstGeom prst="rect">
            <a:avLst/>
          </a:prstGeom>
        </p:spPr>
      </p:pic>
      <p:sp>
        <p:nvSpPr>
          <p:cNvPr id="18" name="Rechteck: abgerundete Ecken 17">
            <a:extLst>
              <a:ext uri="{FF2B5EF4-FFF2-40B4-BE49-F238E27FC236}">
                <a16:creationId xmlns:a16="http://schemas.microsoft.com/office/drawing/2014/main" id="{99349BA2-48E8-4D03-AC78-D3F482316C92}"/>
              </a:ext>
            </a:extLst>
          </p:cNvPr>
          <p:cNvSpPr/>
          <p:nvPr/>
        </p:nvSpPr>
        <p:spPr>
          <a:xfrm>
            <a:off x="204050" y="2060848"/>
            <a:ext cx="5819942" cy="129614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Gutes Management besteht darin, durchschnittlichen Leuten zu zeigen, wie man überdurchschnittlich arbeitet.</a:t>
            </a:r>
          </a:p>
          <a:p>
            <a:pPr algn="ctr"/>
            <a:r>
              <a:rPr lang="de-DE" sz="1200" i="1" dirty="0">
                <a:solidFill>
                  <a:schemeClr val="tx1"/>
                </a:solidFill>
              </a:rPr>
              <a:t>(John Davison Rockefeller, US-amerikanischer Industrieller, 1839-1937)</a:t>
            </a:r>
          </a:p>
        </p:txBody>
      </p:sp>
      <p:sp>
        <p:nvSpPr>
          <p:cNvPr id="17" name="Rechteck: abgerundete Ecken 16">
            <a:extLst>
              <a:ext uri="{FF2B5EF4-FFF2-40B4-BE49-F238E27FC236}">
                <a16:creationId xmlns:a16="http://schemas.microsoft.com/office/drawing/2014/main" id="{B60E8A91-D04C-4F11-AF5E-0657226DD885}"/>
              </a:ext>
            </a:extLst>
          </p:cNvPr>
          <p:cNvSpPr/>
          <p:nvPr/>
        </p:nvSpPr>
        <p:spPr>
          <a:xfrm>
            <a:off x="175182" y="3429427"/>
            <a:ext cx="5848809" cy="116575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Kunst der Führung ist es, nein zu sagen, nicht ja zu sagen. Es ist sehr einfach, ja zu sagen.“</a:t>
            </a:r>
          </a:p>
          <a:p>
            <a:pPr algn="ctr"/>
            <a:r>
              <a:rPr lang="de-DE" sz="1200" i="1" dirty="0">
                <a:solidFill>
                  <a:schemeClr val="tx1"/>
                </a:solidFill>
              </a:rPr>
              <a:t>(Tony Blair, ehemaliger Premierminister des Vereinigten Königreichs, 1953 )</a:t>
            </a:r>
          </a:p>
        </p:txBody>
      </p:sp>
      <p:sp>
        <p:nvSpPr>
          <p:cNvPr id="16" name="Rechteck: abgerundete Ecken 15">
            <a:extLst>
              <a:ext uri="{FF2B5EF4-FFF2-40B4-BE49-F238E27FC236}">
                <a16:creationId xmlns:a16="http://schemas.microsoft.com/office/drawing/2014/main" id="{F04A8FBB-4EE6-4253-BC9D-6CB89C4F80CB}"/>
              </a:ext>
            </a:extLst>
          </p:cNvPr>
          <p:cNvSpPr/>
          <p:nvPr/>
        </p:nvSpPr>
        <p:spPr>
          <a:xfrm>
            <a:off x="175181" y="4653136"/>
            <a:ext cx="5848809" cy="93610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Kunst, Pläne zu machen, besteht darin, den Schwierigkeiten ihrer Ausführung zuvorzukommen.“</a:t>
            </a:r>
          </a:p>
          <a:p>
            <a:pPr algn="ctr"/>
            <a:r>
              <a:rPr lang="de-DE" sz="1200" i="1" dirty="0">
                <a:solidFill>
                  <a:schemeClr val="tx1"/>
                </a:solidFill>
              </a:rPr>
              <a:t>(Luc de </a:t>
            </a:r>
            <a:r>
              <a:rPr lang="de-DE" sz="1200" i="1" dirty="0" err="1">
                <a:solidFill>
                  <a:schemeClr val="tx1"/>
                </a:solidFill>
              </a:rPr>
              <a:t>Clapiers</a:t>
            </a:r>
            <a:r>
              <a:rPr lang="de-DE" sz="1200" i="1" dirty="0">
                <a:solidFill>
                  <a:schemeClr val="tx1"/>
                </a:solidFill>
              </a:rPr>
              <a:t>, Philosoph, 1715-1747)</a:t>
            </a:r>
          </a:p>
        </p:txBody>
      </p:sp>
      <p:sp>
        <p:nvSpPr>
          <p:cNvPr id="19" name="Rechteck: abgerundete Ecken 18">
            <a:extLst>
              <a:ext uri="{FF2B5EF4-FFF2-40B4-BE49-F238E27FC236}">
                <a16:creationId xmlns:a16="http://schemas.microsoft.com/office/drawing/2014/main" id="{6B40BA69-7608-4FDC-B658-85DD15FBE35F}"/>
              </a:ext>
            </a:extLst>
          </p:cNvPr>
          <p:cNvSpPr/>
          <p:nvPr/>
        </p:nvSpPr>
        <p:spPr>
          <a:xfrm>
            <a:off x="187550" y="5647195"/>
            <a:ext cx="5836440" cy="91514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a:t>
            </a:r>
            <a:r>
              <a:rPr lang="de-DE" sz="2000" b="1" dirty="0">
                <a:solidFill>
                  <a:schemeClr val="tx1"/>
                </a:solidFill>
              </a:rPr>
              <a:t>Führt mich, folgt mir oder geht mir aus dem Weg.“</a:t>
            </a:r>
          </a:p>
          <a:p>
            <a:pPr algn="ctr"/>
            <a:r>
              <a:rPr lang="de-DE" sz="1200" i="1" dirty="0">
                <a:solidFill>
                  <a:schemeClr val="tx1"/>
                </a:solidFill>
              </a:rPr>
              <a:t>(General George Patton, Militärkommandeur US </a:t>
            </a:r>
            <a:r>
              <a:rPr lang="de-DE" sz="1200" i="1" dirty="0" err="1">
                <a:solidFill>
                  <a:schemeClr val="tx1"/>
                </a:solidFill>
              </a:rPr>
              <a:t>Army</a:t>
            </a:r>
            <a:r>
              <a:rPr lang="de-DE" sz="1200" i="1" dirty="0">
                <a:solidFill>
                  <a:schemeClr val="tx1"/>
                </a:solidFill>
              </a:rPr>
              <a:t>, 1885-1945)</a:t>
            </a:r>
          </a:p>
        </p:txBody>
      </p:sp>
      <p:sp>
        <p:nvSpPr>
          <p:cNvPr id="23" name="Textplatzhalter 6">
            <a:extLst>
              <a:ext uri="{FF2B5EF4-FFF2-40B4-BE49-F238E27FC236}">
                <a16:creationId xmlns:a16="http://schemas.microsoft.com/office/drawing/2014/main" id="{0064C9E9-1403-4AB7-A8F8-39F13E729862}"/>
              </a:ext>
            </a:extLst>
          </p:cNvPr>
          <p:cNvSpPr txBox="1">
            <a:spLocks/>
          </p:cNvSpPr>
          <p:nvPr/>
        </p:nvSpPr>
        <p:spPr>
          <a:xfrm>
            <a:off x="6168008" y="762029"/>
            <a:ext cx="5386917" cy="1245815"/>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Clr>
                <a:srgbClr val="D70000"/>
              </a:buClr>
              <a:buFont typeface="Arial" pitchFamily="34" charset="0"/>
              <a:buNone/>
              <a:defRPr sz="2400" b="1"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D70000"/>
              </a:buClr>
              <a:buFont typeface="Arial" pitchFamily="34" charset="0"/>
              <a:buNone/>
              <a:defRPr sz="2000" b="1" kern="1200">
                <a:solidFill>
                  <a:schemeClr val="tx1"/>
                </a:solidFill>
                <a:latin typeface="Arial" pitchFamily="34" charset="0"/>
                <a:ea typeface="+mn-ea"/>
                <a:cs typeface="Arial" pitchFamily="34" charset="0"/>
              </a:defRPr>
            </a:lvl2pPr>
            <a:lvl3pPr marL="914400" indent="0" algn="l" defTabSz="914400" rtl="0" eaLnBrk="1" latinLnBrk="0" hangingPunct="1">
              <a:spcBef>
                <a:spcPct val="20000"/>
              </a:spcBef>
              <a:buClr>
                <a:srgbClr val="D70000"/>
              </a:buClr>
              <a:buFont typeface="Arial" pitchFamily="34" charset="0"/>
              <a:buNone/>
              <a:defRPr sz="1800" b="1" kern="1200">
                <a:solidFill>
                  <a:schemeClr val="tx1"/>
                </a:solidFill>
                <a:latin typeface="Arial" pitchFamily="34" charset="0"/>
                <a:ea typeface="+mn-ea"/>
                <a:cs typeface="Arial" pitchFamily="34" charset="0"/>
              </a:defRPr>
            </a:lvl3pPr>
            <a:lvl4pPr marL="1371600" indent="0" algn="l" defTabSz="914400" rtl="0" eaLnBrk="1" latinLnBrk="0" hangingPunct="1">
              <a:spcBef>
                <a:spcPct val="20000"/>
              </a:spcBef>
              <a:buClr>
                <a:srgbClr val="D70000"/>
              </a:buClr>
              <a:buFont typeface="Arial" pitchFamily="34" charset="0"/>
              <a:buNone/>
              <a:defRPr sz="1600" b="1" kern="1200">
                <a:solidFill>
                  <a:schemeClr val="tx1"/>
                </a:solidFill>
                <a:latin typeface="Arial" pitchFamily="34" charset="0"/>
                <a:ea typeface="+mn-ea"/>
                <a:cs typeface="Arial" pitchFamily="34" charset="0"/>
              </a:defRPr>
            </a:lvl4pPr>
            <a:lvl5pPr marL="1828800" indent="0" algn="l" defTabSz="914400" rtl="0" eaLnBrk="1" latinLnBrk="0" hangingPunct="1">
              <a:spcBef>
                <a:spcPct val="20000"/>
              </a:spcBef>
              <a:buClr>
                <a:srgbClr val="D70000"/>
              </a:buClr>
              <a:buFont typeface="Arial" pitchFamily="34" charset="0"/>
              <a:buNone/>
              <a:defRPr sz="1600" b="1" kern="1200">
                <a:solidFill>
                  <a:schemeClr val="tx1"/>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r"/>
            <a:r>
              <a:rPr lang="de-DE" dirty="0"/>
              <a:t>Sicht von:</a:t>
            </a:r>
            <a:br>
              <a:rPr lang="de-DE" dirty="0"/>
            </a:br>
            <a:r>
              <a:rPr lang="de-DE" dirty="0"/>
              <a:t>den eigenen Untergebenen</a:t>
            </a:r>
          </a:p>
          <a:p>
            <a:pPr algn="r"/>
            <a:r>
              <a:rPr lang="de-DE" sz="1800" dirty="0"/>
              <a:t>(teilweise auch der gleiche Ebene)</a:t>
            </a:r>
          </a:p>
        </p:txBody>
      </p:sp>
      <p:sp>
        <p:nvSpPr>
          <p:cNvPr id="12" name="Rechteck: abgerundete Ecken 11">
            <a:extLst>
              <a:ext uri="{FF2B5EF4-FFF2-40B4-BE49-F238E27FC236}">
                <a16:creationId xmlns:a16="http://schemas.microsoft.com/office/drawing/2014/main" id="{B5086487-FC4E-4BD0-B643-860E2428C824}"/>
              </a:ext>
            </a:extLst>
          </p:cNvPr>
          <p:cNvSpPr/>
          <p:nvPr/>
        </p:nvSpPr>
        <p:spPr>
          <a:xfrm>
            <a:off x="7625660" y="5411353"/>
            <a:ext cx="4378790" cy="118599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„Das einzige wirkliche Trainingsprogramm für </a:t>
            </a:r>
          </a:p>
          <a:p>
            <a:pPr algn="ctr"/>
            <a:r>
              <a:rPr lang="de-DE" sz="2000" b="1" dirty="0">
                <a:solidFill>
                  <a:schemeClr val="tx1"/>
                </a:solidFill>
              </a:rPr>
              <a:t>Führungskräfte ist Führung.“</a:t>
            </a:r>
            <a:br>
              <a:rPr lang="de-DE" sz="1600" dirty="0">
                <a:solidFill>
                  <a:schemeClr val="tx1"/>
                </a:solidFill>
              </a:rPr>
            </a:br>
            <a:r>
              <a:rPr lang="de-DE" sz="1200" i="1" dirty="0">
                <a:solidFill>
                  <a:schemeClr val="tx1"/>
                </a:solidFill>
              </a:rPr>
              <a:t>(Antony Jay, Schriftsteller, 1930-2016)</a:t>
            </a:r>
          </a:p>
        </p:txBody>
      </p:sp>
    </p:spTree>
    <p:extLst>
      <p:ext uri="{BB962C8B-B14F-4D97-AF65-F5344CB8AC3E}">
        <p14:creationId xmlns:p14="http://schemas.microsoft.com/office/powerpoint/2010/main" val="304136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8" grpId="0" animBg="1"/>
      <p:bldP spid="17" grpId="0" animBg="1"/>
      <p:bldP spid="16" grpId="0" animBg="1"/>
      <p:bldP spid="19"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C512B-EA7E-4185-98FC-75017E066D63}"/>
              </a:ext>
            </a:extLst>
          </p:cNvPr>
          <p:cNvSpPr>
            <a:spLocks noGrp="1"/>
          </p:cNvSpPr>
          <p:nvPr>
            <p:ph type="title"/>
          </p:nvPr>
        </p:nvSpPr>
        <p:spPr/>
        <p:txBody>
          <a:bodyPr/>
          <a:lstStyle/>
          <a:p>
            <a:r>
              <a:rPr lang="de-DE" dirty="0"/>
              <a:t>Aufgabe: Erstellen einer Bordkarte</a:t>
            </a:r>
          </a:p>
        </p:txBody>
      </p:sp>
      <p:graphicFrame>
        <p:nvGraphicFramePr>
          <p:cNvPr id="7" name="Objekt 6">
            <a:extLst>
              <a:ext uri="{FF2B5EF4-FFF2-40B4-BE49-F238E27FC236}">
                <a16:creationId xmlns:a16="http://schemas.microsoft.com/office/drawing/2014/main" id="{BFA9C0AD-67DE-42F9-8A42-439D33F6204C}"/>
              </a:ext>
            </a:extLst>
          </p:cNvPr>
          <p:cNvGraphicFramePr>
            <a:graphicFrameLocks noChangeAspect="1"/>
          </p:cNvGraphicFramePr>
          <p:nvPr>
            <p:extLst>
              <p:ext uri="{D42A27DB-BD31-4B8C-83A1-F6EECF244321}">
                <p14:modId xmlns:p14="http://schemas.microsoft.com/office/powerpoint/2010/main" val="989074149"/>
              </p:ext>
            </p:extLst>
          </p:nvPr>
        </p:nvGraphicFramePr>
        <p:xfrm>
          <a:off x="390178" y="1068436"/>
          <a:ext cx="5688632" cy="2360564"/>
        </p:xfrm>
        <a:graphic>
          <a:graphicData uri="http://schemas.openxmlformats.org/presentationml/2006/ole">
            <mc:AlternateContent xmlns:mc="http://schemas.openxmlformats.org/markup-compatibility/2006">
              <mc:Choice xmlns:v="urn:schemas-microsoft-com:vml" Requires="v">
                <p:oleObj name="Image" r:id="rId3" imgW="7682400" imgH="3187080" progId="Photoshop.Image.7">
                  <p:embed/>
                </p:oleObj>
              </mc:Choice>
              <mc:Fallback>
                <p:oleObj name="Image" r:id="rId3" imgW="7682400" imgH="3187080" progId="Photoshop.Image.7">
                  <p:embed/>
                  <p:pic>
                    <p:nvPicPr>
                      <p:cNvPr id="0" name=""/>
                      <p:cNvPicPr/>
                      <p:nvPr/>
                    </p:nvPicPr>
                    <p:blipFill>
                      <a:blip r:embed="rId4"/>
                      <a:stretch>
                        <a:fillRect/>
                      </a:stretch>
                    </p:blipFill>
                    <p:spPr>
                      <a:xfrm>
                        <a:off x="390178" y="1068436"/>
                        <a:ext cx="5688632" cy="2360564"/>
                      </a:xfrm>
                      <a:prstGeom prst="rect">
                        <a:avLst/>
                      </a:prstGeom>
                    </p:spPr>
                  </p:pic>
                </p:oleObj>
              </mc:Fallback>
            </mc:AlternateContent>
          </a:graphicData>
        </a:graphic>
      </p:graphicFrame>
      <p:pic>
        <p:nvPicPr>
          <p:cNvPr id="11" name="Grafik 10">
            <a:extLst>
              <a:ext uri="{FF2B5EF4-FFF2-40B4-BE49-F238E27FC236}">
                <a16:creationId xmlns:a16="http://schemas.microsoft.com/office/drawing/2014/main" id="{BAF5D590-170A-4DA6-8E26-E50CAD0A6C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78" y="4149080"/>
            <a:ext cx="5791200" cy="2438400"/>
          </a:xfrm>
          <a:prstGeom prst="rect">
            <a:avLst/>
          </a:prstGeom>
        </p:spPr>
      </p:pic>
      <p:sp>
        <p:nvSpPr>
          <p:cNvPr id="12" name="Textfeld 11">
            <a:extLst>
              <a:ext uri="{FF2B5EF4-FFF2-40B4-BE49-F238E27FC236}">
                <a16:creationId xmlns:a16="http://schemas.microsoft.com/office/drawing/2014/main" id="{5BA92BDF-E57C-4B7F-A24C-6F9DB3BACC32}"/>
              </a:ext>
            </a:extLst>
          </p:cNvPr>
          <p:cNvSpPr txBox="1"/>
          <p:nvPr/>
        </p:nvSpPr>
        <p:spPr>
          <a:xfrm>
            <a:off x="6312024" y="1051321"/>
            <a:ext cx="5954259" cy="3539430"/>
          </a:xfrm>
          <a:prstGeom prst="rect">
            <a:avLst/>
          </a:prstGeom>
          <a:noFill/>
        </p:spPr>
        <p:txBody>
          <a:bodyPr wrap="none" rtlCol="0">
            <a:spAutoFit/>
          </a:bodyPr>
          <a:lstStyle/>
          <a:p>
            <a:r>
              <a:rPr lang="de-DE" sz="3200" dirty="0"/>
              <a:t>Inwieweit ist es sinnvoll </a:t>
            </a:r>
          </a:p>
          <a:p>
            <a:r>
              <a:rPr lang="de-DE" sz="3200" dirty="0"/>
              <a:t>Entwicklern (zu) genaue Vorgaben </a:t>
            </a:r>
          </a:p>
          <a:p>
            <a:r>
              <a:rPr lang="de-DE" sz="3200" dirty="0"/>
              <a:t>bzgl. Optik und Funktion zu </a:t>
            </a:r>
          </a:p>
          <a:p>
            <a:r>
              <a:rPr lang="de-DE" sz="3200" dirty="0"/>
              <a:t>machen, wenn man selber zwar </a:t>
            </a:r>
          </a:p>
          <a:p>
            <a:r>
              <a:rPr lang="de-DE" sz="3200" dirty="0"/>
              <a:t>der Projektleiter ist - aber eben </a:t>
            </a:r>
          </a:p>
          <a:p>
            <a:r>
              <a:rPr lang="de-DE" sz="3200" dirty="0"/>
              <a:t>kein Spezialist für dieses fachliche </a:t>
            </a:r>
          </a:p>
          <a:p>
            <a:r>
              <a:rPr lang="de-DE" sz="3200" dirty="0"/>
              <a:t>Thema?</a:t>
            </a:r>
          </a:p>
        </p:txBody>
      </p:sp>
      <p:sp>
        <p:nvSpPr>
          <p:cNvPr id="10" name="Rechteck: abgerundete Ecken 9">
            <a:extLst>
              <a:ext uri="{FF2B5EF4-FFF2-40B4-BE49-F238E27FC236}">
                <a16:creationId xmlns:a16="http://schemas.microsoft.com/office/drawing/2014/main" id="{67F78EA8-F069-4D8D-AF66-3C3DC983F87F}"/>
              </a:ext>
            </a:extLst>
          </p:cNvPr>
          <p:cNvSpPr/>
          <p:nvPr/>
        </p:nvSpPr>
        <p:spPr>
          <a:xfrm rot="21349178">
            <a:off x="6276466" y="3698414"/>
            <a:ext cx="5518618" cy="281029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Ein Projektleiter sollte niemals einen Spezialisten ins Team holen, um ihm dann zu sagen, was dieser machen soll…</a:t>
            </a:r>
          </a:p>
          <a:p>
            <a:pPr algn="ctr"/>
            <a:endParaRPr lang="de-DE" sz="2000" i="1" dirty="0">
              <a:solidFill>
                <a:schemeClr val="tx1"/>
              </a:solidFill>
            </a:endParaRPr>
          </a:p>
          <a:p>
            <a:pPr algn="ctr"/>
            <a:br>
              <a:rPr lang="de-DE" sz="2000" b="1" i="1" dirty="0">
                <a:solidFill>
                  <a:schemeClr val="tx1"/>
                </a:solidFill>
              </a:rPr>
            </a:br>
            <a:br>
              <a:rPr lang="de-DE" sz="2000" b="1" i="1" dirty="0">
                <a:solidFill>
                  <a:schemeClr val="tx1"/>
                </a:solidFill>
              </a:rPr>
            </a:br>
            <a:endParaRPr lang="de-DE" sz="2000" b="1" i="1" dirty="0">
              <a:solidFill>
                <a:schemeClr val="tx1"/>
              </a:solidFill>
            </a:endParaRPr>
          </a:p>
        </p:txBody>
      </p:sp>
      <p:sp>
        <p:nvSpPr>
          <p:cNvPr id="8" name="Rechteck: abgerundete Ecken 7">
            <a:extLst>
              <a:ext uri="{FF2B5EF4-FFF2-40B4-BE49-F238E27FC236}">
                <a16:creationId xmlns:a16="http://schemas.microsoft.com/office/drawing/2014/main" id="{72AF8526-866B-485E-95F2-00F35E48CF25}"/>
              </a:ext>
            </a:extLst>
          </p:cNvPr>
          <p:cNvSpPr/>
          <p:nvPr/>
        </p:nvSpPr>
        <p:spPr>
          <a:xfrm rot="21352859">
            <a:off x="6287022" y="3701252"/>
            <a:ext cx="5518618" cy="281029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Ein Projektleiter sollte niemals einen Spezialisten ins Team holen, um ihm dann zu sagen, was dieser machen soll…</a:t>
            </a:r>
          </a:p>
          <a:p>
            <a:pPr algn="ctr"/>
            <a:endParaRPr lang="de-DE" sz="2000" i="1" dirty="0">
              <a:solidFill>
                <a:schemeClr val="tx1"/>
              </a:solidFill>
            </a:endParaRPr>
          </a:p>
          <a:p>
            <a:pPr algn="ctr"/>
            <a:r>
              <a:rPr lang="de-DE" sz="2000" b="1" i="1" dirty="0">
                <a:solidFill>
                  <a:schemeClr val="tx1"/>
                </a:solidFill>
              </a:rPr>
              <a:t>Vielmehr sollte er ihn ins Team holen, um sich dann von ihm sagen zu lassen, was das Team machen soll…</a:t>
            </a:r>
          </a:p>
        </p:txBody>
      </p:sp>
    </p:spTree>
    <p:extLst>
      <p:ext uri="{BB962C8B-B14F-4D97-AF65-F5344CB8AC3E}">
        <p14:creationId xmlns:p14="http://schemas.microsoft.com/office/powerpoint/2010/main" val="11282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347AE-6B91-4771-A77E-AE217B590845}"/>
              </a:ext>
            </a:extLst>
          </p:cNvPr>
          <p:cNvSpPr>
            <a:spLocks noGrp="1"/>
          </p:cNvSpPr>
          <p:nvPr>
            <p:ph type="title"/>
          </p:nvPr>
        </p:nvSpPr>
        <p:spPr/>
        <p:txBody>
          <a:bodyPr/>
          <a:lstStyle/>
          <a:p>
            <a:r>
              <a:rPr lang="de-DE" dirty="0"/>
              <a:t>Kommunikation durch den Projektleiter</a:t>
            </a:r>
          </a:p>
        </p:txBody>
      </p:sp>
      <p:pic>
        <p:nvPicPr>
          <p:cNvPr id="5" name="Grafik 4" descr="Englischer Geschäftsmann">
            <a:extLst>
              <a:ext uri="{FF2B5EF4-FFF2-40B4-BE49-F238E27FC236}">
                <a16:creationId xmlns:a16="http://schemas.microsoft.com/office/drawing/2014/main" id="{2713E929-9E87-4F50-8D73-8E6AC09364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695" y="1196752"/>
            <a:ext cx="1720785" cy="5013176"/>
          </a:xfrm>
          <a:prstGeom prst="rect">
            <a:avLst/>
          </a:prstGeom>
        </p:spPr>
      </p:pic>
      <p:sp>
        <p:nvSpPr>
          <p:cNvPr id="15" name="Rechteck: abgerundete Ecken 14">
            <a:extLst>
              <a:ext uri="{FF2B5EF4-FFF2-40B4-BE49-F238E27FC236}">
                <a16:creationId xmlns:a16="http://schemas.microsoft.com/office/drawing/2014/main" id="{D6AA4179-1F89-460A-B62D-C7CFFCE9F558}"/>
              </a:ext>
            </a:extLst>
          </p:cNvPr>
          <p:cNvSpPr/>
          <p:nvPr/>
        </p:nvSpPr>
        <p:spPr>
          <a:xfrm rot="562848">
            <a:off x="7943413" y="1072547"/>
            <a:ext cx="3850781" cy="89526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„Nur wer selbst brennt, kann ein Feuer in anderen entfachen“</a:t>
            </a:r>
          </a:p>
          <a:p>
            <a:pPr algn="ctr"/>
            <a:r>
              <a:rPr lang="de-DE" sz="1200" i="1" dirty="0">
                <a:solidFill>
                  <a:schemeClr val="tx1"/>
                </a:solidFill>
              </a:rPr>
              <a:t>(Augustinus, Kirchenlehrer, 354 n. Chr. – 430 n. Chr.)</a:t>
            </a:r>
          </a:p>
        </p:txBody>
      </p:sp>
      <p:sp>
        <p:nvSpPr>
          <p:cNvPr id="16" name="Rechteck: abgerundete Ecken 15">
            <a:extLst>
              <a:ext uri="{FF2B5EF4-FFF2-40B4-BE49-F238E27FC236}">
                <a16:creationId xmlns:a16="http://schemas.microsoft.com/office/drawing/2014/main" id="{52DCF38B-98F0-4D28-9BA4-42C704002ECD}"/>
              </a:ext>
            </a:extLst>
          </p:cNvPr>
          <p:cNvSpPr/>
          <p:nvPr/>
        </p:nvSpPr>
        <p:spPr>
          <a:xfrm rot="21170882">
            <a:off x="159813" y="1267036"/>
            <a:ext cx="3360745" cy="159701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a:t>
            </a:r>
            <a:r>
              <a:rPr lang="de-DE" sz="2000" b="1" dirty="0">
                <a:solidFill>
                  <a:schemeClr val="tx1"/>
                </a:solidFill>
              </a:rPr>
              <a:t>Das Wichtigste in der Kommunikation ist, zu hören, was nicht gesagt wird.“</a:t>
            </a:r>
          </a:p>
          <a:p>
            <a:pPr algn="ctr"/>
            <a:r>
              <a:rPr lang="de-DE" sz="1200" i="1" dirty="0">
                <a:solidFill>
                  <a:schemeClr val="tx1"/>
                </a:solidFill>
              </a:rPr>
              <a:t>(Peter F. Drucker, US-Ökonom, 1909-2005)</a:t>
            </a:r>
          </a:p>
        </p:txBody>
      </p:sp>
      <p:sp>
        <p:nvSpPr>
          <p:cNvPr id="17" name="Rechteck: abgerundete Ecken 16">
            <a:extLst>
              <a:ext uri="{FF2B5EF4-FFF2-40B4-BE49-F238E27FC236}">
                <a16:creationId xmlns:a16="http://schemas.microsoft.com/office/drawing/2014/main" id="{1C8EC8B0-067F-4FB1-93F4-7AB5915221CA}"/>
              </a:ext>
            </a:extLst>
          </p:cNvPr>
          <p:cNvSpPr/>
          <p:nvPr/>
        </p:nvSpPr>
        <p:spPr>
          <a:xfrm>
            <a:off x="5464642" y="2160110"/>
            <a:ext cx="3360745" cy="126889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„Entscheide lieber ungefähr richtig, als genau falsch. “</a:t>
            </a:r>
          </a:p>
          <a:p>
            <a:pPr algn="ctr"/>
            <a:r>
              <a:rPr lang="de-DE" sz="1200" i="1" dirty="0">
                <a:solidFill>
                  <a:schemeClr val="tx1"/>
                </a:solidFill>
              </a:rPr>
              <a:t>(</a:t>
            </a:r>
            <a:r>
              <a:rPr lang="de-DE" sz="1200" i="1" dirty="0">
                <a:solidFill>
                  <a:srgbClr val="383838"/>
                </a:solidFill>
                <a:latin typeface="Nunito"/>
              </a:rPr>
              <a:t>Johann Wolfgang von Goethe,</a:t>
            </a:r>
            <a:br>
              <a:rPr lang="de-DE" sz="1200" i="1" dirty="0">
                <a:solidFill>
                  <a:srgbClr val="383838"/>
                </a:solidFill>
                <a:latin typeface="Nunito"/>
              </a:rPr>
            </a:br>
            <a:r>
              <a:rPr lang="de-DE" sz="1200" i="1" dirty="0">
                <a:solidFill>
                  <a:srgbClr val="383838"/>
                </a:solidFill>
                <a:latin typeface="Nunito"/>
              </a:rPr>
              <a:t>deutscher Dichter, 1749-1832</a:t>
            </a:r>
            <a:r>
              <a:rPr lang="de-DE" sz="1200" i="1" dirty="0">
                <a:solidFill>
                  <a:schemeClr val="tx1"/>
                </a:solidFill>
              </a:rPr>
              <a:t>)</a:t>
            </a:r>
          </a:p>
        </p:txBody>
      </p:sp>
      <p:sp>
        <p:nvSpPr>
          <p:cNvPr id="21" name="Rechteck: abgerundete Ecken 20">
            <a:extLst>
              <a:ext uri="{FF2B5EF4-FFF2-40B4-BE49-F238E27FC236}">
                <a16:creationId xmlns:a16="http://schemas.microsoft.com/office/drawing/2014/main" id="{24CB81A9-18DB-4095-AA8B-20C07287C123}"/>
              </a:ext>
            </a:extLst>
          </p:cNvPr>
          <p:cNvSpPr/>
          <p:nvPr/>
        </p:nvSpPr>
        <p:spPr>
          <a:xfrm rot="515265">
            <a:off x="7263855" y="3922142"/>
            <a:ext cx="4288823" cy="1913715"/>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meisten Führungskräfte zögern, ihre Leute mit dem Ball laufen zu lassen, aber es ist erstaunlich wie schnell ein informierter und motivierter Mensch laufen kann.“</a:t>
            </a:r>
          </a:p>
          <a:p>
            <a:pPr algn="ctr"/>
            <a:r>
              <a:rPr lang="de-DE" sz="1200" i="1" dirty="0">
                <a:solidFill>
                  <a:schemeClr val="tx1"/>
                </a:solidFill>
              </a:rPr>
              <a:t>(</a:t>
            </a:r>
            <a:r>
              <a:rPr lang="de-DE" sz="1200" i="1" dirty="0">
                <a:solidFill>
                  <a:srgbClr val="383838"/>
                </a:solidFill>
                <a:latin typeface="Nunito"/>
              </a:rPr>
              <a:t>Lee </a:t>
            </a:r>
            <a:r>
              <a:rPr lang="de-DE" sz="1200" i="1" dirty="0" err="1">
                <a:solidFill>
                  <a:srgbClr val="383838"/>
                </a:solidFill>
                <a:latin typeface="Nunito"/>
              </a:rPr>
              <a:t>Lacocca</a:t>
            </a:r>
            <a:r>
              <a:rPr lang="de-DE" sz="1200" i="1" dirty="0">
                <a:solidFill>
                  <a:srgbClr val="383838"/>
                </a:solidFill>
                <a:latin typeface="Nunito"/>
              </a:rPr>
              <a:t>, Autor und Automobilmanager, 1924-2019</a:t>
            </a:r>
            <a:r>
              <a:rPr lang="de-DE" sz="1200" i="1" dirty="0">
                <a:solidFill>
                  <a:schemeClr val="tx1"/>
                </a:solidFill>
              </a:rPr>
              <a:t>)</a:t>
            </a:r>
          </a:p>
        </p:txBody>
      </p:sp>
      <p:sp>
        <p:nvSpPr>
          <p:cNvPr id="22" name="Rechteck: abgerundete Ecken 21">
            <a:extLst>
              <a:ext uri="{FF2B5EF4-FFF2-40B4-BE49-F238E27FC236}">
                <a16:creationId xmlns:a16="http://schemas.microsoft.com/office/drawing/2014/main" id="{BBA04ABE-04A0-47CA-8913-A228DA2A2FCA}"/>
              </a:ext>
            </a:extLst>
          </p:cNvPr>
          <p:cNvSpPr/>
          <p:nvPr/>
        </p:nvSpPr>
        <p:spPr>
          <a:xfrm rot="355328">
            <a:off x="316335" y="4244208"/>
            <a:ext cx="3047701" cy="1269582"/>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 Ein schlechter Plan ist derjenige, der keine Veränderung zulässt.“</a:t>
            </a:r>
          </a:p>
          <a:p>
            <a:pPr algn="ctr"/>
            <a:r>
              <a:rPr lang="de-DE" sz="1200" i="1" dirty="0">
                <a:solidFill>
                  <a:schemeClr val="tx1"/>
                </a:solidFill>
              </a:rPr>
              <a:t>(</a:t>
            </a:r>
            <a:r>
              <a:rPr lang="de-DE" sz="1200" i="1" dirty="0" err="1">
                <a:solidFill>
                  <a:srgbClr val="383838"/>
                </a:solidFill>
                <a:latin typeface="Nunito"/>
              </a:rPr>
              <a:t>Publilius</a:t>
            </a:r>
            <a:r>
              <a:rPr lang="de-DE" sz="1200" i="1" dirty="0">
                <a:solidFill>
                  <a:srgbClr val="383838"/>
                </a:solidFill>
                <a:latin typeface="Nunito"/>
              </a:rPr>
              <a:t> </a:t>
            </a:r>
            <a:r>
              <a:rPr lang="de-DE" sz="1200" i="1" dirty="0" err="1">
                <a:solidFill>
                  <a:srgbClr val="383838"/>
                </a:solidFill>
                <a:latin typeface="Nunito"/>
              </a:rPr>
              <a:t>Syrus</a:t>
            </a:r>
            <a:r>
              <a:rPr lang="de-DE" sz="1200" i="1" dirty="0">
                <a:solidFill>
                  <a:srgbClr val="383838"/>
                </a:solidFill>
                <a:latin typeface="Nunito"/>
              </a:rPr>
              <a:t>, </a:t>
            </a:r>
          </a:p>
          <a:p>
            <a:pPr algn="ctr"/>
            <a:r>
              <a:rPr lang="de-DE" sz="1200" i="1" dirty="0">
                <a:solidFill>
                  <a:srgbClr val="383838"/>
                </a:solidFill>
                <a:latin typeface="Nunito"/>
              </a:rPr>
              <a:t>Mimen-Autor, 1. Jahrhundert vor Chr.</a:t>
            </a:r>
            <a:r>
              <a:rPr lang="de-DE" sz="1200" i="1" dirty="0">
                <a:solidFill>
                  <a:schemeClr val="tx1"/>
                </a:solidFill>
              </a:rPr>
              <a:t>)</a:t>
            </a:r>
          </a:p>
        </p:txBody>
      </p:sp>
    </p:spTree>
    <p:extLst>
      <p:ext uri="{BB962C8B-B14F-4D97-AF65-F5344CB8AC3E}">
        <p14:creationId xmlns:p14="http://schemas.microsoft.com/office/powerpoint/2010/main" val="8493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Projektrisiken</a:t>
            </a:r>
          </a:p>
        </p:txBody>
      </p:sp>
      <p:pic>
        <p:nvPicPr>
          <p:cNvPr id="5" name="Grafik 4" descr="Junge chinesische Frau, lässig gekleidet">
            <a:extLst>
              <a:ext uri="{FF2B5EF4-FFF2-40B4-BE49-F238E27FC236}">
                <a16:creationId xmlns:a16="http://schemas.microsoft.com/office/drawing/2014/main" id="{6A5426D2-FBFC-4A00-9FC0-C8BCB5F6B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7861" y="980728"/>
            <a:ext cx="1454934" cy="5373216"/>
          </a:xfrm>
          <a:prstGeom prst="rect">
            <a:avLst/>
          </a:prstGeom>
        </p:spPr>
      </p:pic>
      <p:sp>
        <p:nvSpPr>
          <p:cNvPr id="10" name="Rechteck: abgerundete Ecken 9">
            <a:extLst>
              <a:ext uri="{FF2B5EF4-FFF2-40B4-BE49-F238E27FC236}">
                <a16:creationId xmlns:a16="http://schemas.microsoft.com/office/drawing/2014/main" id="{8E3F8C4C-A799-42EE-9D4F-7343CCD74EB0}"/>
              </a:ext>
            </a:extLst>
          </p:cNvPr>
          <p:cNvSpPr/>
          <p:nvPr/>
        </p:nvSpPr>
        <p:spPr>
          <a:xfrm rot="20937156">
            <a:off x="8984199" y="1170704"/>
            <a:ext cx="2835304" cy="104342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„Es ist leicht zu sehen, schwer vorherzusehen.“</a:t>
            </a:r>
          </a:p>
          <a:p>
            <a:pPr algn="ctr"/>
            <a:r>
              <a:rPr lang="de-DE" sz="1200" i="1" dirty="0">
                <a:solidFill>
                  <a:schemeClr val="tx1"/>
                </a:solidFill>
              </a:rPr>
              <a:t>(Benjamin Franklin, Gründervater der Vereinigten Staaten, 1706-1790 )</a:t>
            </a:r>
          </a:p>
        </p:txBody>
      </p:sp>
      <p:sp>
        <p:nvSpPr>
          <p:cNvPr id="16" name="Rechteck: abgerundete Ecken 15">
            <a:extLst>
              <a:ext uri="{FF2B5EF4-FFF2-40B4-BE49-F238E27FC236}">
                <a16:creationId xmlns:a16="http://schemas.microsoft.com/office/drawing/2014/main" id="{BD5AF01C-60C3-49C2-8F01-FFBC545A48D4}"/>
              </a:ext>
            </a:extLst>
          </p:cNvPr>
          <p:cNvSpPr/>
          <p:nvPr/>
        </p:nvSpPr>
        <p:spPr>
          <a:xfrm rot="20331902">
            <a:off x="8588741" y="4255215"/>
            <a:ext cx="3446691" cy="1394462"/>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Je lächerlicher der Termin, desto teurer der Versuch, ihn zu halten. </a:t>
            </a:r>
          </a:p>
          <a:p>
            <a:pPr algn="ctr"/>
            <a:r>
              <a:rPr lang="de-DE" sz="1200" i="1" dirty="0">
                <a:solidFill>
                  <a:schemeClr val="tx1"/>
                </a:solidFill>
              </a:rPr>
              <a:t>(Management-Weisheit)</a:t>
            </a:r>
          </a:p>
        </p:txBody>
      </p:sp>
      <p:sp>
        <p:nvSpPr>
          <p:cNvPr id="13" name="Rechteck: abgerundete Ecken 12">
            <a:extLst>
              <a:ext uri="{FF2B5EF4-FFF2-40B4-BE49-F238E27FC236}">
                <a16:creationId xmlns:a16="http://schemas.microsoft.com/office/drawing/2014/main" id="{24CC6125-CB67-402C-8093-D47175E4559A}"/>
              </a:ext>
            </a:extLst>
          </p:cNvPr>
          <p:cNvSpPr/>
          <p:nvPr/>
        </p:nvSpPr>
        <p:spPr>
          <a:xfrm rot="21371218">
            <a:off x="1865047" y="4756433"/>
            <a:ext cx="5234609" cy="129510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Zu wenig Leute im Projekt können die Probleme nicht lösen – zu viele Leute im Projekt schaffen mehr Probleme, als sie lösen. </a:t>
            </a:r>
          </a:p>
          <a:p>
            <a:pPr algn="ctr"/>
            <a:r>
              <a:rPr lang="de-DE" sz="1200" i="1" dirty="0">
                <a:solidFill>
                  <a:schemeClr val="tx1"/>
                </a:solidFill>
              </a:rPr>
              <a:t>(Management-Weisheit)</a:t>
            </a:r>
          </a:p>
        </p:txBody>
      </p:sp>
      <p:sp>
        <p:nvSpPr>
          <p:cNvPr id="11" name="Rechteck: abgerundete Ecken 10">
            <a:extLst>
              <a:ext uri="{FF2B5EF4-FFF2-40B4-BE49-F238E27FC236}">
                <a16:creationId xmlns:a16="http://schemas.microsoft.com/office/drawing/2014/main" id="{006200F2-0490-4EE3-AE11-C22C81BD99B6}"/>
              </a:ext>
            </a:extLst>
          </p:cNvPr>
          <p:cNvSpPr/>
          <p:nvPr/>
        </p:nvSpPr>
        <p:spPr>
          <a:xfrm>
            <a:off x="844410" y="1541534"/>
            <a:ext cx="3272908" cy="218325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„Hindernisse sind diese furchterregenden Sachen, die du dann siehst, wenn du dein Ziel aus den Augen verlierst. </a:t>
            </a:r>
          </a:p>
          <a:p>
            <a:pPr algn="ctr"/>
            <a:r>
              <a:rPr lang="de-DE" sz="1200" i="1" dirty="0">
                <a:solidFill>
                  <a:schemeClr val="tx1"/>
                </a:solidFill>
              </a:rPr>
              <a:t>(</a:t>
            </a:r>
            <a:r>
              <a:rPr lang="de-DE" sz="1200" i="1" dirty="0">
                <a:solidFill>
                  <a:srgbClr val="383838"/>
                </a:solidFill>
                <a:latin typeface="Nunito"/>
              </a:rPr>
              <a:t>Henry Ford I, Gründer der Ford Motor Company, 1863-1947</a:t>
            </a:r>
            <a:r>
              <a:rPr lang="de-DE" sz="1200" i="1" dirty="0">
                <a:solidFill>
                  <a:schemeClr val="tx1"/>
                </a:solidFill>
              </a:rPr>
              <a:t>)</a:t>
            </a:r>
          </a:p>
        </p:txBody>
      </p:sp>
    </p:spTree>
    <p:extLst>
      <p:ext uri="{BB962C8B-B14F-4D97-AF65-F5344CB8AC3E}">
        <p14:creationId xmlns:p14="http://schemas.microsoft.com/office/powerpoint/2010/main" val="137097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3"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5B84A-8BAD-4CE7-88F8-F1867CFAE929}"/>
              </a:ext>
            </a:extLst>
          </p:cNvPr>
          <p:cNvSpPr>
            <a:spLocks noGrp="1"/>
          </p:cNvSpPr>
          <p:nvPr>
            <p:ph type="title"/>
          </p:nvPr>
        </p:nvSpPr>
        <p:spPr/>
        <p:txBody>
          <a:bodyPr/>
          <a:lstStyle/>
          <a:p>
            <a:r>
              <a:rPr lang="de-DE" dirty="0"/>
              <a:t>Die Stellenanzeige</a:t>
            </a:r>
          </a:p>
        </p:txBody>
      </p:sp>
      <p:graphicFrame>
        <p:nvGraphicFramePr>
          <p:cNvPr id="7" name="Objekt 6">
            <a:extLst>
              <a:ext uri="{FF2B5EF4-FFF2-40B4-BE49-F238E27FC236}">
                <a16:creationId xmlns:a16="http://schemas.microsoft.com/office/drawing/2014/main" id="{861EAE1A-3E8D-485A-8CE3-1E20B1B08FE0}"/>
              </a:ext>
            </a:extLst>
          </p:cNvPr>
          <p:cNvGraphicFramePr>
            <a:graphicFrameLocks noChangeAspect="1"/>
          </p:cNvGraphicFramePr>
          <p:nvPr>
            <p:extLst>
              <p:ext uri="{D42A27DB-BD31-4B8C-83A1-F6EECF244321}">
                <p14:modId xmlns:p14="http://schemas.microsoft.com/office/powerpoint/2010/main" val="2892221186"/>
              </p:ext>
            </p:extLst>
          </p:nvPr>
        </p:nvGraphicFramePr>
        <p:xfrm>
          <a:off x="551384" y="980728"/>
          <a:ext cx="4156075" cy="5418137"/>
        </p:xfrm>
        <a:graphic>
          <a:graphicData uri="http://schemas.openxmlformats.org/presentationml/2006/ole">
            <mc:AlternateContent xmlns:mc="http://schemas.openxmlformats.org/markup-compatibility/2006">
              <mc:Choice xmlns:v="urn:schemas-microsoft-com:vml" Requires="v">
                <p:oleObj name="Image" r:id="rId3" imgW="12876120" imgH="16939440" progId="Photoshop.Image.7">
                  <p:embed/>
                </p:oleObj>
              </mc:Choice>
              <mc:Fallback>
                <p:oleObj name="Image" r:id="rId3" imgW="12876120" imgH="16939440" progId="Photoshop.Image.7">
                  <p:embed/>
                  <p:pic>
                    <p:nvPicPr>
                      <p:cNvPr id="0" name=""/>
                      <p:cNvPicPr/>
                      <p:nvPr/>
                    </p:nvPicPr>
                    <p:blipFill>
                      <a:blip r:embed="rId4"/>
                      <a:stretch>
                        <a:fillRect/>
                      </a:stretch>
                    </p:blipFill>
                    <p:spPr>
                      <a:xfrm>
                        <a:off x="551384" y="980728"/>
                        <a:ext cx="4156075" cy="5418137"/>
                      </a:xfrm>
                      <a:prstGeom prst="rect">
                        <a:avLst/>
                      </a:prstGeom>
                    </p:spPr>
                  </p:pic>
                </p:oleObj>
              </mc:Fallback>
            </mc:AlternateContent>
          </a:graphicData>
        </a:graphic>
      </p:graphicFrame>
      <p:graphicFrame>
        <p:nvGraphicFramePr>
          <p:cNvPr id="10" name="Objekt 9">
            <a:extLst>
              <a:ext uri="{FF2B5EF4-FFF2-40B4-BE49-F238E27FC236}">
                <a16:creationId xmlns:a16="http://schemas.microsoft.com/office/drawing/2014/main" id="{AA40C1F0-EACC-4CF9-B6F0-D46FFAAA2F75}"/>
              </a:ext>
            </a:extLst>
          </p:cNvPr>
          <p:cNvGraphicFramePr>
            <a:graphicFrameLocks noChangeAspect="1"/>
          </p:cNvGraphicFramePr>
          <p:nvPr>
            <p:extLst>
              <p:ext uri="{D42A27DB-BD31-4B8C-83A1-F6EECF244321}">
                <p14:modId xmlns:p14="http://schemas.microsoft.com/office/powerpoint/2010/main" val="2692201187"/>
              </p:ext>
            </p:extLst>
          </p:nvPr>
        </p:nvGraphicFramePr>
        <p:xfrm>
          <a:off x="6072676" y="1124744"/>
          <a:ext cx="5092700" cy="5035550"/>
        </p:xfrm>
        <a:graphic>
          <a:graphicData uri="http://schemas.openxmlformats.org/presentationml/2006/ole">
            <mc:AlternateContent xmlns:mc="http://schemas.openxmlformats.org/markup-compatibility/2006">
              <mc:Choice xmlns:v="urn:schemas-microsoft-com:vml" Requires="v">
                <p:oleObj name="Image" r:id="rId5" imgW="10158480" imgH="10133280" progId="Photoshop.Image.7">
                  <p:embed/>
                </p:oleObj>
              </mc:Choice>
              <mc:Fallback>
                <p:oleObj name="Image" r:id="rId5" imgW="10158480" imgH="10133280" progId="Photoshop.Image.7">
                  <p:embed/>
                  <p:pic>
                    <p:nvPicPr>
                      <p:cNvPr id="0" name=""/>
                      <p:cNvPicPr/>
                      <p:nvPr/>
                    </p:nvPicPr>
                    <p:blipFill>
                      <a:blip r:embed="rId6"/>
                      <a:stretch>
                        <a:fillRect/>
                      </a:stretch>
                    </p:blipFill>
                    <p:spPr>
                      <a:xfrm>
                        <a:off x="6072676" y="1124744"/>
                        <a:ext cx="5092700" cy="5035550"/>
                      </a:xfrm>
                      <a:prstGeom prst="rect">
                        <a:avLst/>
                      </a:prstGeom>
                    </p:spPr>
                  </p:pic>
                </p:oleObj>
              </mc:Fallback>
            </mc:AlternateContent>
          </a:graphicData>
        </a:graphic>
      </p:graphicFrame>
    </p:spTree>
    <p:extLst>
      <p:ext uri="{BB962C8B-B14F-4D97-AF65-F5344CB8AC3E}">
        <p14:creationId xmlns:p14="http://schemas.microsoft.com/office/powerpoint/2010/main" val="38216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165AC-1C67-4424-9077-8BCE174B3CDF}"/>
              </a:ext>
            </a:extLst>
          </p:cNvPr>
          <p:cNvSpPr>
            <a:spLocks noGrp="1"/>
          </p:cNvSpPr>
          <p:nvPr>
            <p:ph type="title"/>
          </p:nvPr>
        </p:nvSpPr>
        <p:spPr/>
        <p:txBody>
          <a:bodyPr/>
          <a:lstStyle/>
          <a:p>
            <a:r>
              <a:rPr lang="de-DE" dirty="0"/>
              <a:t>Kommunikation</a:t>
            </a:r>
          </a:p>
        </p:txBody>
      </p:sp>
      <p:sp>
        <p:nvSpPr>
          <p:cNvPr id="7" name="Rectangle 1">
            <a:extLst>
              <a:ext uri="{FF2B5EF4-FFF2-40B4-BE49-F238E27FC236}">
                <a16:creationId xmlns:a16="http://schemas.microsoft.com/office/drawing/2014/main" id="{2F12236F-4C92-45F2-81CA-CBCE24FE7045}"/>
              </a:ext>
            </a:extLst>
          </p:cNvPr>
          <p:cNvSpPr>
            <a:spLocks noGrp="1" noChangeArrowheads="1"/>
          </p:cNvSpPr>
          <p:nvPr>
            <p:ph sz="quarter" idx="4"/>
          </p:nvPr>
        </p:nvSpPr>
        <p:spPr bwMode="auto">
          <a:xfrm>
            <a:off x="6193370" y="3827353"/>
            <a:ext cx="28854"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800" b="0" i="0" u="none" strike="noStrike" cap="none" normalizeH="0" baseline="0" dirty="0">
                <a:ln>
                  <a:noFill/>
                </a:ln>
                <a:solidFill>
                  <a:schemeClr val="tx1"/>
                </a:solidFill>
                <a:effectLst/>
              </a:rPr>
            </a:br>
            <a:r>
              <a:rPr kumimoji="0" lang="de-DE" altLang="de-DE" sz="8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8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grpSp>
        <p:nvGrpSpPr>
          <p:cNvPr id="15" name="Gruppieren 14">
            <a:extLst>
              <a:ext uri="{FF2B5EF4-FFF2-40B4-BE49-F238E27FC236}">
                <a16:creationId xmlns:a16="http://schemas.microsoft.com/office/drawing/2014/main" id="{ACF01AD1-F5DC-4748-BCBA-DB1736827AA4}"/>
              </a:ext>
            </a:extLst>
          </p:cNvPr>
          <p:cNvGrpSpPr/>
          <p:nvPr/>
        </p:nvGrpSpPr>
        <p:grpSpPr>
          <a:xfrm>
            <a:off x="47328" y="1988840"/>
            <a:ext cx="11824707" cy="4703589"/>
            <a:chOff x="47328" y="1988840"/>
            <a:chExt cx="11824707" cy="4703589"/>
          </a:xfrm>
        </p:grpSpPr>
        <p:pic>
          <p:nvPicPr>
            <p:cNvPr id="8" name="Grafik 7" descr="Geschäftsmann enttäuscht">
              <a:extLst>
                <a:ext uri="{FF2B5EF4-FFF2-40B4-BE49-F238E27FC236}">
                  <a16:creationId xmlns:a16="http://schemas.microsoft.com/office/drawing/2014/main" id="{14146A89-EF08-46D6-91E5-022416F290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8" y="2009304"/>
              <a:ext cx="1976296" cy="4683125"/>
            </a:xfrm>
            <a:prstGeom prst="rect">
              <a:avLst/>
            </a:prstGeom>
          </p:spPr>
        </p:pic>
        <p:pic>
          <p:nvPicPr>
            <p:cNvPr id="10" name="Grafik 9" descr="Geschäftsfrau Daumen nach oben">
              <a:extLst>
                <a:ext uri="{FF2B5EF4-FFF2-40B4-BE49-F238E27FC236}">
                  <a16:creationId xmlns:a16="http://schemas.microsoft.com/office/drawing/2014/main" id="{15FD79AB-A0D1-4935-B825-0B9737BDA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0496" y="1988840"/>
              <a:ext cx="1311539" cy="4683125"/>
            </a:xfrm>
            <a:prstGeom prst="rect">
              <a:avLst/>
            </a:prstGeom>
          </p:spPr>
        </p:pic>
      </p:grpSp>
      <p:sp>
        <p:nvSpPr>
          <p:cNvPr id="11" name="Inhaltsplatzhalter 3">
            <a:extLst>
              <a:ext uri="{FF2B5EF4-FFF2-40B4-BE49-F238E27FC236}">
                <a16:creationId xmlns:a16="http://schemas.microsoft.com/office/drawing/2014/main" id="{3D30A449-5CB8-4E15-BE38-33BC7AE865D9}"/>
              </a:ext>
            </a:extLst>
          </p:cNvPr>
          <p:cNvSpPr txBox="1">
            <a:spLocks/>
          </p:cNvSpPr>
          <p:nvPr/>
        </p:nvSpPr>
        <p:spPr>
          <a:xfrm>
            <a:off x="2177410" y="2852936"/>
            <a:ext cx="5386917"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70000"/>
              </a:buClr>
              <a:buFont typeface="Wingdings" panose="05000000000000000000" pitchFamily="2" charset="2"/>
              <a:buChar char="Ø"/>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Wingdings" panose="05000000000000000000" pitchFamily="2" charset="2"/>
              <a:buChar char="Ø"/>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Wingdings" panose="05000000000000000000" pitchFamily="2" charset="2"/>
              <a:buChar char="Ø"/>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de-DE" dirty="0"/>
              <a:t>Das gesprochene Wort…</a:t>
            </a:r>
          </a:p>
          <a:p>
            <a:r>
              <a:rPr lang="de-DE" dirty="0"/>
              <a:t>Das geschriebene Wort…</a:t>
            </a:r>
          </a:p>
          <a:p>
            <a:r>
              <a:rPr lang="de-DE" dirty="0"/>
              <a:t>Körpersprache…</a:t>
            </a:r>
          </a:p>
          <a:p>
            <a:r>
              <a:rPr lang="de-DE" dirty="0"/>
              <a:t>(Nicht-)Taten…</a:t>
            </a:r>
          </a:p>
          <a:p>
            <a:r>
              <a:rPr lang="de-DE" i="1" dirty="0">
                <a:solidFill>
                  <a:srgbClr val="383838"/>
                </a:solidFill>
                <a:latin typeface="Nunito"/>
              </a:rPr>
              <a:t>…</a:t>
            </a:r>
          </a:p>
        </p:txBody>
      </p:sp>
      <p:sp>
        <p:nvSpPr>
          <p:cNvPr id="12" name="Rechteck: abgerundete Ecken 11">
            <a:extLst>
              <a:ext uri="{FF2B5EF4-FFF2-40B4-BE49-F238E27FC236}">
                <a16:creationId xmlns:a16="http://schemas.microsoft.com/office/drawing/2014/main" id="{74D30303-7AAC-4D45-97EE-29EE63AA3709}"/>
              </a:ext>
            </a:extLst>
          </p:cNvPr>
          <p:cNvSpPr/>
          <p:nvPr/>
        </p:nvSpPr>
        <p:spPr>
          <a:xfrm rot="562848">
            <a:off x="6071726" y="2168042"/>
            <a:ext cx="4177218"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Natur hat uns nur einen Mund, aber zwei Ohren gegeben, was darauf hindeutet, dass wir weniger sprechen und mehr zuhören sollen.“ </a:t>
            </a:r>
          </a:p>
          <a:p>
            <a:pPr algn="ctr"/>
            <a:r>
              <a:rPr lang="de-DE" sz="1200" i="1" dirty="0">
                <a:solidFill>
                  <a:schemeClr val="tx1"/>
                </a:solidFill>
              </a:rPr>
              <a:t>(Zenon von </a:t>
            </a:r>
            <a:r>
              <a:rPr lang="de-DE" sz="1200" i="1" dirty="0" err="1">
                <a:solidFill>
                  <a:schemeClr val="tx1"/>
                </a:solidFill>
              </a:rPr>
              <a:t>Kition</a:t>
            </a:r>
            <a:r>
              <a:rPr lang="de-DE" sz="1200" i="1" dirty="0">
                <a:solidFill>
                  <a:schemeClr val="tx1"/>
                </a:solidFill>
              </a:rPr>
              <a:t>, Philosoph, 333 v. Chr. – 262 v. Chr.)</a:t>
            </a:r>
          </a:p>
        </p:txBody>
      </p:sp>
      <p:sp>
        <p:nvSpPr>
          <p:cNvPr id="13" name="Rechteck: abgerundete Ecken 12">
            <a:extLst>
              <a:ext uri="{FF2B5EF4-FFF2-40B4-BE49-F238E27FC236}">
                <a16:creationId xmlns:a16="http://schemas.microsoft.com/office/drawing/2014/main" id="{05C5AE15-C9D3-4B69-9BDB-4D9629EFE2D9}"/>
              </a:ext>
            </a:extLst>
          </p:cNvPr>
          <p:cNvSpPr/>
          <p:nvPr/>
        </p:nvSpPr>
        <p:spPr>
          <a:xfrm rot="21263296">
            <a:off x="5094375" y="4355127"/>
            <a:ext cx="4177218"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„Gute Informationen sind schwer zu bekommen. Noch schwerer ist es, mit ihnen etwas anzufangen.“</a:t>
            </a:r>
          </a:p>
          <a:p>
            <a:pPr algn="ctr"/>
            <a:r>
              <a:rPr lang="de-DE" sz="1200" i="1" dirty="0">
                <a:solidFill>
                  <a:schemeClr val="tx1"/>
                </a:solidFill>
              </a:rPr>
              <a:t>(Sir Arthur Conan Doyle, britischer Schriftsteller, 1859-1930)</a:t>
            </a:r>
          </a:p>
        </p:txBody>
      </p:sp>
      <p:sp>
        <p:nvSpPr>
          <p:cNvPr id="14" name="Rechteck: abgerundete Ecken 13">
            <a:extLst>
              <a:ext uri="{FF2B5EF4-FFF2-40B4-BE49-F238E27FC236}">
                <a16:creationId xmlns:a16="http://schemas.microsoft.com/office/drawing/2014/main" id="{565962ED-F6BD-4494-96C9-9D5EBE76F9D9}"/>
              </a:ext>
            </a:extLst>
          </p:cNvPr>
          <p:cNvSpPr/>
          <p:nvPr/>
        </p:nvSpPr>
        <p:spPr>
          <a:xfrm rot="21263296">
            <a:off x="1387015" y="1009498"/>
            <a:ext cx="4177218" cy="10952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„Manchmal muss man ganz leise werden, um Gehör zu finden.“ </a:t>
            </a:r>
          </a:p>
          <a:p>
            <a:pPr algn="ctr"/>
            <a:r>
              <a:rPr lang="de-DE" sz="1200" i="1" dirty="0">
                <a:solidFill>
                  <a:schemeClr val="tx1"/>
                </a:solidFill>
              </a:rPr>
              <a:t>(Helga </a:t>
            </a:r>
            <a:r>
              <a:rPr lang="de-DE" sz="1200" i="1" dirty="0" err="1">
                <a:solidFill>
                  <a:schemeClr val="tx1"/>
                </a:solidFill>
              </a:rPr>
              <a:t>Schäferling</a:t>
            </a:r>
            <a:r>
              <a:rPr lang="de-DE" sz="1200" i="1" dirty="0">
                <a:solidFill>
                  <a:schemeClr val="tx1"/>
                </a:solidFill>
              </a:rPr>
              <a:t>, Autorin, 1957)</a:t>
            </a:r>
          </a:p>
        </p:txBody>
      </p:sp>
      <p:sp>
        <p:nvSpPr>
          <p:cNvPr id="16" name="Rechteck: abgerundete Ecken 15">
            <a:extLst>
              <a:ext uri="{FF2B5EF4-FFF2-40B4-BE49-F238E27FC236}">
                <a16:creationId xmlns:a16="http://schemas.microsoft.com/office/drawing/2014/main" id="{BE52D14C-8B70-4519-BC25-6261A96026AB}"/>
              </a:ext>
            </a:extLst>
          </p:cNvPr>
          <p:cNvSpPr/>
          <p:nvPr/>
        </p:nvSpPr>
        <p:spPr>
          <a:xfrm>
            <a:off x="7752184" y="790235"/>
            <a:ext cx="4177218" cy="10952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„Wie man in den Wald hineinruft, so schallt es heraus…“ </a:t>
            </a:r>
          </a:p>
          <a:p>
            <a:pPr algn="ctr"/>
            <a:r>
              <a:rPr lang="de-DE" sz="1200" i="1" dirty="0">
                <a:solidFill>
                  <a:schemeClr val="tx1"/>
                </a:solidFill>
              </a:rPr>
              <a:t>(allgemeine Projektweisheit)</a:t>
            </a:r>
          </a:p>
        </p:txBody>
      </p:sp>
    </p:spTree>
    <p:extLst>
      <p:ext uri="{BB962C8B-B14F-4D97-AF65-F5344CB8AC3E}">
        <p14:creationId xmlns:p14="http://schemas.microsoft.com/office/powerpoint/2010/main" val="19879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47435-4AA1-466B-927D-D434A04CFF97}"/>
              </a:ext>
            </a:extLst>
          </p:cNvPr>
          <p:cNvSpPr>
            <a:spLocks noGrp="1"/>
          </p:cNvSpPr>
          <p:nvPr>
            <p:ph type="title"/>
          </p:nvPr>
        </p:nvSpPr>
        <p:spPr>
          <a:xfrm>
            <a:off x="479376" y="0"/>
            <a:ext cx="9649072" cy="692696"/>
          </a:xfrm>
        </p:spPr>
        <p:txBody>
          <a:bodyPr/>
          <a:lstStyle/>
          <a:p>
            <a:r>
              <a:rPr lang="de-DE" dirty="0"/>
              <a:t>Umgang zwischen Projektleiter und Entwickler</a:t>
            </a:r>
          </a:p>
        </p:txBody>
      </p:sp>
      <p:pic>
        <p:nvPicPr>
          <p:cNvPr id="8" name="Inhaltsplatzhalter 7" descr="Geschäftsfrau gestikulierend">
            <a:extLst>
              <a:ext uri="{FF2B5EF4-FFF2-40B4-BE49-F238E27FC236}">
                <a16:creationId xmlns:a16="http://schemas.microsoft.com/office/drawing/2014/main" id="{EC9225ED-6E9A-4597-B8A7-491C76694085}"/>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86718" y="1205903"/>
            <a:ext cx="2176925" cy="3951288"/>
          </a:xfrm>
        </p:spPr>
      </p:pic>
      <p:sp>
        <p:nvSpPr>
          <p:cNvPr id="10" name="Rechteck: abgerundete Ecken 9">
            <a:extLst>
              <a:ext uri="{FF2B5EF4-FFF2-40B4-BE49-F238E27FC236}">
                <a16:creationId xmlns:a16="http://schemas.microsoft.com/office/drawing/2014/main" id="{F00C0F84-B8C0-4E4F-BDA4-D2E8F773F1AC}"/>
              </a:ext>
            </a:extLst>
          </p:cNvPr>
          <p:cNvSpPr/>
          <p:nvPr/>
        </p:nvSpPr>
        <p:spPr>
          <a:xfrm rot="339536">
            <a:off x="917958" y="1473014"/>
            <a:ext cx="3360745" cy="148151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„Eine schlechte Planung </a:t>
            </a:r>
            <a:br>
              <a:rPr lang="de-DE" sz="2000" b="1" dirty="0">
                <a:solidFill>
                  <a:schemeClr val="tx1"/>
                </a:solidFill>
              </a:rPr>
            </a:br>
            <a:r>
              <a:rPr lang="de-DE" sz="2000" b="1" dirty="0">
                <a:solidFill>
                  <a:schemeClr val="tx1"/>
                </a:solidFill>
              </a:rPr>
              <a:t>deinerseits stellt (k)einen Notfall meinerseits dar“</a:t>
            </a:r>
          </a:p>
          <a:p>
            <a:pPr algn="ctr"/>
            <a:r>
              <a:rPr lang="de-DE" sz="1200" i="1" dirty="0">
                <a:solidFill>
                  <a:schemeClr val="tx1"/>
                </a:solidFill>
              </a:rPr>
              <a:t>(allgemeine Projektweisheit)</a:t>
            </a:r>
          </a:p>
        </p:txBody>
      </p:sp>
      <p:sp>
        <p:nvSpPr>
          <p:cNvPr id="11" name="Rechteck: abgerundete Ecken 10">
            <a:extLst>
              <a:ext uri="{FF2B5EF4-FFF2-40B4-BE49-F238E27FC236}">
                <a16:creationId xmlns:a16="http://schemas.microsoft.com/office/drawing/2014/main" id="{5B343F29-7189-4E90-BE6B-8C4145AF7B4D}"/>
              </a:ext>
            </a:extLst>
          </p:cNvPr>
          <p:cNvSpPr/>
          <p:nvPr/>
        </p:nvSpPr>
        <p:spPr>
          <a:xfrm rot="21344314">
            <a:off x="525304" y="4416416"/>
            <a:ext cx="3360745" cy="111676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 </a:t>
            </a:r>
            <a:r>
              <a:rPr lang="de-DE" sz="2000" b="1" dirty="0">
                <a:solidFill>
                  <a:schemeClr val="tx1"/>
                </a:solidFill>
              </a:rPr>
              <a:t>„Was nicht auf dem Papier steht, wurde nicht gesagt.“</a:t>
            </a:r>
          </a:p>
          <a:p>
            <a:pPr algn="ctr"/>
            <a:r>
              <a:rPr lang="de-DE" sz="1200" i="1" dirty="0">
                <a:solidFill>
                  <a:schemeClr val="tx1"/>
                </a:solidFill>
              </a:rPr>
              <a:t>(allgemeine Projektweisheit </a:t>
            </a:r>
            <a:br>
              <a:rPr lang="de-DE" sz="1200" i="1" dirty="0">
                <a:solidFill>
                  <a:schemeClr val="tx1"/>
                </a:solidFill>
              </a:rPr>
            </a:br>
            <a:r>
              <a:rPr lang="de-DE" sz="1200" i="1" dirty="0">
                <a:solidFill>
                  <a:schemeClr val="tx1"/>
                </a:solidFill>
              </a:rPr>
              <a:t>bei kritischer Stimmung)</a:t>
            </a:r>
          </a:p>
        </p:txBody>
      </p:sp>
      <p:sp>
        <p:nvSpPr>
          <p:cNvPr id="15" name="Rechteck: abgerundete Ecken 14">
            <a:extLst>
              <a:ext uri="{FF2B5EF4-FFF2-40B4-BE49-F238E27FC236}">
                <a16:creationId xmlns:a16="http://schemas.microsoft.com/office/drawing/2014/main" id="{23C8FB04-7910-4A58-85E2-A648A1731126}"/>
              </a:ext>
            </a:extLst>
          </p:cNvPr>
          <p:cNvSpPr/>
          <p:nvPr/>
        </p:nvSpPr>
        <p:spPr>
          <a:xfrm>
            <a:off x="7608168" y="1412776"/>
            <a:ext cx="3063904" cy="108124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„Seien Sie lieber produktiv als beschäftigt.“ </a:t>
            </a:r>
          </a:p>
          <a:p>
            <a:pPr algn="ctr"/>
            <a:r>
              <a:rPr lang="de-DE" sz="1200" i="1" dirty="0">
                <a:solidFill>
                  <a:schemeClr val="tx1"/>
                </a:solidFill>
              </a:rPr>
              <a:t>(Tim Ferris, </a:t>
            </a:r>
            <a:br>
              <a:rPr lang="de-DE" sz="1200" i="1" dirty="0">
                <a:solidFill>
                  <a:schemeClr val="tx1"/>
                </a:solidFill>
              </a:rPr>
            </a:br>
            <a:r>
              <a:rPr lang="de-DE" sz="1200" i="1" dirty="0">
                <a:solidFill>
                  <a:schemeClr val="tx1"/>
                </a:solidFill>
              </a:rPr>
              <a:t>Autor u.a. „die 4-Stunden-Woche“, 1977)</a:t>
            </a:r>
          </a:p>
        </p:txBody>
      </p:sp>
      <p:sp>
        <p:nvSpPr>
          <p:cNvPr id="16" name="Rechteck: abgerundete Ecken 15">
            <a:extLst>
              <a:ext uri="{FF2B5EF4-FFF2-40B4-BE49-F238E27FC236}">
                <a16:creationId xmlns:a16="http://schemas.microsoft.com/office/drawing/2014/main" id="{E43215C3-775E-4D60-A858-D1D22FACDE25}"/>
              </a:ext>
            </a:extLst>
          </p:cNvPr>
          <p:cNvSpPr/>
          <p:nvPr/>
        </p:nvSpPr>
        <p:spPr>
          <a:xfrm rot="20968349">
            <a:off x="8492813" y="4228388"/>
            <a:ext cx="3348910" cy="126005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„Schade, dass die meisten aufhören zu rudern, wenn sie am Ruder sind.“</a:t>
            </a:r>
          </a:p>
          <a:p>
            <a:pPr algn="ctr"/>
            <a:r>
              <a:rPr lang="de-DE" sz="1200" i="1" dirty="0">
                <a:solidFill>
                  <a:schemeClr val="tx1"/>
                </a:solidFill>
              </a:rPr>
              <a:t>(Alfred Polgar, Schriftsteller, 1873-1955)</a:t>
            </a:r>
          </a:p>
        </p:txBody>
      </p:sp>
    </p:spTree>
    <p:extLst>
      <p:ext uri="{BB962C8B-B14F-4D97-AF65-F5344CB8AC3E}">
        <p14:creationId xmlns:p14="http://schemas.microsoft.com/office/powerpoint/2010/main" val="32935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EA189F8-9B2D-4571-95D1-7DCE9D83550B}"/>
              </a:ext>
            </a:extLst>
          </p:cNvPr>
          <p:cNvSpPr>
            <a:spLocks noGrp="1"/>
          </p:cNvSpPr>
          <p:nvPr>
            <p:ph type="title"/>
          </p:nvPr>
        </p:nvSpPr>
        <p:spPr/>
        <p:txBody>
          <a:bodyPr/>
          <a:lstStyle/>
          <a:p>
            <a:r>
              <a:rPr lang="de-DE" dirty="0"/>
              <a:t>Zusammensetzung des Teams</a:t>
            </a:r>
          </a:p>
        </p:txBody>
      </p:sp>
      <p:grpSp>
        <p:nvGrpSpPr>
          <p:cNvPr id="62" name="Gruppieren 61">
            <a:extLst>
              <a:ext uri="{FF2B5EF4-FFF2-40B4-BE49-F238E27FC236}">
                <a16:creationId xmlns:a16="http://schemas.microsoft.com/office/drawing/2014/main" id="{476359C2-FB5B-4678-9094-3D5CC739BD10}"/>
              </a:ext>
            </a:extLst>
          </p:cNvPr>
          <p:cNvGrpSpPr/>
          <p:nvPr/>
        </p:nvGrpSpPr>
        <p:grpSpPr>
          <a:xfrm>
            <a:off x="1450590" y="1124744"/>
            <a:ext cx="9290819" cy="5373216"/>
            <a:chOff x="765621" y="3429000"/>
            <a:chExt cx="5690419" cy="3429000"/>
          </a:xfrm>
        </p:grpSpPr>
        <p:sp>
          <p:nvSpPr>
            <p:cNvPr id="12" name="Rechteck 11">
              <a:extLst>
                <a:ext uri="{FF2B5EF4-FFF2-40B4-BE49-F238E27FC236}">
                  <a16:creationId xmlns:a16="http://schemas.microsoft.com/office/drawing/2014/main" id="{37A18EC8-ECDE-4A2D-9D00-EE4507690C3C}"/>
                </a:ext>
              </a:extLst>
            </p:cNvPr>
            <p:cNvSpPr/>
            <p:nvPr/>
          </p:nvSpPr>
          <p:spPr>
            <a:xfrm>
              <a:off x="767408" y="3429000"/>
              <a:ext cx="5688632" cy="34195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AECE2B1D-B0EE-4BE8-8539-476887A577C0}"/>
                </a:ext>
              </a:extLst>
            </p:cNvPr>
            <p:cNvSpPr/>
            <p:nvPr/>
          </p:nvSpPr>
          <p:spPr>
            <a:xfrm>
              <a:off x="1283318" y="3933056"/>
              <a:ext cx="4668666" cy="2915488"/>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Rechteck 13">
              <a:extLst>
                <a:ext uri="{FF2B5EF4-FFF2-40B4-BE49-F238E27FC236}">
                  <a16:creationId xmlns:a16="http://schemas.microsoft.com/office/drawing/2014/main" id="{A9809ECE-67BE-4305-8FA5-2BB674648B8C}"/>
                </a:ext>
              </a:extLst>
            </p:cNvPr>
            <p:cNvSpPr/>
            <p:nvPr/>
          </p:nvSpPr>
          <p:spPr>
            <a:xfrm>
              <a:off x="2999656" y="5805264"/>
              <a:ext cx="1222349" cy="1052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tx2">
                      <a:lumMod val="60000"/>
                      <a:lumOff val="40000"/>
                    </a:schemeClr>
                  </a:solidFill>
                </a:rPr>
                <a:t>TEAM-</a:t>
              </a:r>
            </a:p>
            <a:p>
              <a:pPr algn="ctr"/>
              <a:r>
                <a:rPr lang="de-DE" sz="4000" b="1" dirty="0">
                  <a:solidFill>
                    <a:schemeClr val="tx2">
                      <a:lumMod val="60000"/>
                      <a:lumOff val="40000"/>
                    </a:schemeClr>
                  </a:solidFill>
                </a:rPr>
                <a:t>Rollen</a:t>
              </a:r>
            </a:p>
            <a:p>
              <a:pPr algn="ctr"/>
              <a:r>
                <a:rPr lang="de-DE" sz="2000" b="1" dirty="0">
                  <a:solidFill>
                    <a:schemeClr val="tx2">
                      <a:lumMod val="60000"/>
                      <a:lumOff val="40000"/>
                    </a:schemeClr>
                  </a:solidFill>
                </a:rPr>
                <a:t>nach </a:t>
              </a:r>
              <a:r>
                <a:rPr lang="de-DE" sz="2000" b="1" dirty="0" err="1">
                  <a:solidFill>
                    <a:schemeClr val="tx2">
                      <a:lumMod val="60000"/>
                      <a:lumOff val="40000"/>
                    </a:schemeClr>
                  </a:solidFill>
                </a:rPr>
                <a:t>Belbin</a:t>
              </a:r>
              <a:endParaRPr lang="de-DE" sz="2000" b="1" dirty="0">
                <a:solidFill>
                  <a:schemeClr val="tx2">
                    <a:lumMod val="60000"/>
                    <a:lumOff val="40000"/>
                  </a:schemeClr>
                </a:solidFill>
              </a:endParaRPr>
            </a:p>
          </p:txBody>
        </p:sp>
        <p:cxnSp>
          <p:nvCxnSpPr>
            <p:cNvPr id="16" name="Gerader Verbinder 15">
              <a:extLst>
                <a:ext uri="{FF2B5EF4-FFF2-40B4-BE49-F238E27FC236}">
                  <a16:creationId xmlns:a16="http://schemas.microsoft.com/office/drawing/2014/main" id="{AD55F34A-3696-48C4-B916-699D94DD1F57}"/>
                </a:ext>
              </a:extLst>
            </p:cNvPr>
            <p:cNvCxnSpPr>
              <a:cxnSpLocks/>
            </p:cNvCxnSpPr>
            <p:nvPr/>
          </p:nvCxnSpPr>
          <p:spPr>
            <a:xfrm flipV="1">
              <a:off x="4151784" y="3429000"/>
              <a:ext cx="2269146" cy="2432216"/>
            </a:xfrm>
            <a:prstGeom prst="line">
              <a:avLst/>
            </a:prstGeom>
            <a:ln w="635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DE9B93D2-7D44-4316-A9BA-29884C793062}"/>
                </a:ext>
              </a:extLst>
            </p:cNvPr>
            <p:cNvCxnSpPr/>
            <p:nvPr/>
          </p:nvCxnSpPr>
          <p:spPr>
            <a:xfrm flipV="1">
              <a:off x="3791744" y="3933056"/>
              <a:ext cx="648072" cy="1872208"/>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57718321-0499-4C20-889D-9D2D9E848EA6}"/>
                </a:ext>
              </a:extLst>
            </p:cNvPr>
            <p:cNvCxnSpPr>
              <a:cxnSpLocks/>
            </p:cNvCxnSpPr>
            <p:nvPr/>
          </p:nvCxnSpPr>
          <p:spPr>
            <a:xfrm flipH="1" flipV="1">
              <a:off x="2783632" y="3933056"/>
              <a:ext cx="611174" cy="186275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031A92CC-19BE-4999-B259-8F92B4AF10C6}"/>
                </a:ext>
              </a:extLst>
            </p:cNvPr>
            <p:cNvCxnSpPr>
              <a:cxnSpLocks/>
            </p:cNvCxnSpPr>
            <p:nvPr/>
          </p:nvCxnSpPr>
          <p:spPr>
            <a:xfrm flipV="1">
              <a:off x="4232049" y="5229200"/>
              <a:ext cx="1719935" cy="1008112"/>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A2BB0CA6-1647-4AEB-B8D3-00711020C0F3}"/>
                </a:ext>
              </a:extLst>
            </p:cNvPr>
            <p:cNvCxnSpPr>
              <a:cxnSpLocks/>
            </p:cNvCxnSpPr>
            <p:nvPr/>
          </p:nvCxnSpPr>
          <p:spPr>
            <a:xfrm flipV="1">
              <a:off x="4232049" y="6218056"/>
              <a:ext cx="1729979" cy="379296"/>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0F3A252-BB41-438D-ACB7-7EAA8358486D}"/>
                </a:ext>
              </a:extLst>
            </p:cNvPr>
            <p:cNvCxnSpPr>
              <a:cxnSpLocks/>
            </p:cNvCxnSpPr>
            <p:nvPr/>
          </p:nvCxnSpPr>
          <p:spPr>
            <a:xfrm>
              <a:off x="1273274" y="5229200"/>
              <a:ext cx="1726382" cy="988856"/>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F3769D03-6B8B-425E-91AC-1F463F74DA8B}"/>
                </a:ext>
              </a:extLst>
            </p:cNvPr>
            <p:cNvCxnSpPr>
              <a:cxnSpLocks/>
            </p:cNvCxnSpPr>
            <p:nvPr/>
          </p:nvCxnSpPr>
          <p:spPr>
            <a:xfrm>
              <a:off x="1276498" y="6237312"/>
              <a:ext cx="1723158" cy="356840"/>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4D434685-6E6D-4E69-8769-72520CE54525}"/>
                </a:ext>
              </a:extLst>
            </p:cNvPr>
            <p:cNvSpPr txBox="1"/>
            <p:nvPr/>
          </p:nvSpPr>
          <p:spPr>
            <a:xfrm>
              <a:off x="3258777" y="4507544"/>
              <a:ext cx="712986" cy="294619"/>
            </a:xfrm>
            <a:prstGeom prst="rect">
              <a:avLst/>
            </a:prstGeom>
            <a:noFill/>
          </p:spPr>
          <p:txBody>
            <a:bodyPr wrap="none" rtlCol="0">
              <a:spAutoFit/>
            </a:bodyPr>
            <a:lstStyle/>
            <a:p>
              <a:r>
                <a:rPr lang="de-DE" sz="2400" b="1" dirty="0"/>
                <a:t>Macher</a:t>
              </a:r>
            </a:p>
          </p:txBody>
        </p:sp>
        <p:sp>
          <p:nvSpPr>
            <p:cNvPr id="42" name="Textfeld 41">
              <a:extLst>
                <a:ext uri="{FF2B5EF4-FFF2-40B4-BE49-F238E27FC236}">
                  <a16:creationId xmlns:a16="http://schemas.microsoft.com/office/drawing/2014/main" id="{BE221466-CB75-4472-90A8-2923F9464241}"/>
                </a:ext>
              </a:extLst>
            </p:cNvPr>
            <p:cNvSpPr txBox="1"/>
            <p:nvPr/>
          </p:nvSpPr>
          <p:spPr>
            <a:xfrm rot="18567920">
              <a:off x="4139126" y="4751064"/>
              <a:ext cx="893390" cy="282759"/>
            </a:xfrm>
            <a:prstGeom prst="rect">
              <a:avLst/>
            </a:prstGeom>
            <a:noFill/>
          </p:spPr>
          <p:txBody>
            <a:bodyPr wrap="none" rtlCol="0">
              <a:spAutoFit/>
            </a:bodyPr>
            <a:lstStyle/>
            <a:p>
              <a:r>
                <a:rPr lang="de-DE" sz="2400" b="1" dirty="0"/>
                <a:t>Umsetzer</a:t>
              </a:r>
            </a:p>
          </p:txBody>
        </p:sp>
        <p:sp>
          <p:nvSpPr>
            <p:cNvPr id="43" name="Textfeld 42">
              <a:extLst>
                <a:ext uri="{FF2B5EF4-FFF2-40B4-BE49-F238E27FC236}">
                  <a16:creationId xmlns:a16="http://schemas.microsoft.com/office/drawing/2014/main" id="{3E7A45FB-209B-41B3-A7BB-A18B4E74FC2E}"/>
                </a:ext>
              </a:extLst>
            </p:cNvPr>
            <p:cNvSpPr txBox="1"/>
            <p:nvPr/>
          </p:nvSpPr>
          <p:spPr>
            <a:xfrm rot="3126845">
              <a:off x="1972839" y="4660784"/>
              <a:ext cx="1159733" cy="282759"/>
            </a:xfrm>
            <a:prstGeom prst="rect">
              <a:avLst/>
            </a:prstGeom>
            <a:noFill/>
          </p:spPr>
          <p:txBody>
            <a:bodyPr wrap="none" rtlCol="0">
              <a:spAutoFit/>
            </a:bodyPr>
            <a:lstStyle/>
            <a:p>
              <a:r>
                <a:rPr lang="de-DE" sz="2400" b="1" dirty="0"/>
                <a:t>Perfektionist</a:t>
              </a:r>
            </a:p>
          </p:txBody>
        </p:sp>
        <p:sp>
          <p:nvSpPr>
            <p:cNvPr id="45" name="Textfeld 44">
              <a:extLst>
                <a:ext uri="{FF2B5EF4-FFF2-40B4-BE49-F238E27FC236}">
                  <a16:creationId xmlns:a16="http://schemas.microsoft.com/office/drawing/2014/main" id="{274F19C5-D88D-4E1B-AD20-D62E85421388}"/>
                </a:ext>
              </a:extLst>
            </p:cNvPr>
            <p:cNvSpPr txBox="1"/>
            <p:nvPr/>
          </p:nvSpPr>
          <p:spPr>
            <a:xfrm rot="175595">
              <a:off x="1461132" y="6505277"/>
              <a:ext cx="1281097" cy="294619"/>
            </a:xfrm>
            <a:prstGeom prst="rect">
              <a:avLst/>
            </a:prstGeom>
            <a:noFill/>
          </p:spPr>
          <p:txBody>
            <a:bodyPr wrap="none" rtlCol="0">
              <a:spAutoFit/>
            </a:bodyPr>
            <a:lstStyle/>
            <a:p>
              <a:r>
                <a:rPr lang="de-DE" sz="2400" b="1" dirty="0"/>
                <a:t>Weichensteller</a:t>
              </a:r>
            </a:p>
          </p:txBody>
        </p:sp>
        <p:sp>
          <p:nvSpPr>
            <p:cNvPr id="47" name="Textfeld 46">
              <a:extLst>
                <a:ext uri="{FF2B5EF4-FFF2-40B4-BE49-F238E27FC236}">
                  <a16:creationId xmlns:a16="http://schemas.microsoft.com/office/drawing/2014/main" id="{8B2BF7B5-8124-4FA2-BC5D-9AE763C514DE}"/>
                </a:ext>
              </a:extLst>
            </p:cNvPr>
            <p:cNvSpPr txBox="1"/>
            <p:nvPr/>
          </p:nvSpPr>
          <p:spPr>
            <a:xfrm rot="1121597">
              <a:off x="1521807" y="5921177"/>
              <a:ext cx="1159746" cy="294619"/>
            </a:xfrm>
            <a:prstGeom prst="rect">
              <a:avLst/>
            </a:prstGeom>
            <a:noFill/>
          </p:spPr>
          <p:txBody>
            <a:bodyPr wrap="none" rtlCol="0">
              <a:spAutoFit/>
            </a:bodyPr>
            <a:lstStyle/>
            <a:p>
              <a:r>
                <a:rPr lang="de-DE" sz="2400" b="1" dirty="0"/>
                <a:t>Teamarbeiter</a:t>
              </a:r>
            </a:p>
          </p:txBody>
        </p:sp>
        <p:sp>
          <p:nvSpPr>
            <p:cNvPr id="49" name="Textfeld 48">
              <a:extLst>
                <a:ext uri="{FF2B5EF4-FFF2-40B4-BE49-F238E27FC236}">
                  <a16:creationId xmlns:a16="http://schemas.microsoft.com/office/drawing/2014/main" id="{6ECC6B2B-A9A4-4040-BF22-100701595786}"/>
                </a:ext>
              </a:extLst>
            </p:cNvPr>
            <p:cNvSpPr txBox="1"/>
            <p:nvPr/>
          </p:nvSpPr>
          <p:spPr>
            <a:xfrm rot="2252330">
              <a:off x="1488844" y="5139965"/>
              <a:ext cx="1051590" cy="294619"/>
            </a:xfrm>
            <a:prstGeom prst="rect">
              <a:avLst/>
            </a:prstGeom>
            <a:noFill/>
          </p:spPr>
          <p:txBody>
            <a:bodyPr wrap="none" rtlCol="0">
              <a:spAutoFit/>
            </a:bodyPr>
            <a:lstStyle/>
            <a:p>
              <a:r>
                <a:rPr lang="de-DE" sz="2400" b="1" dirty="0"/>
                <a:t>Koordinator</a:t>
              </a:r>
            </a:p>
          </p:txBody>
        </p:sp>
        <p:sp>
          <p:nvSpPr>
            <p:cNvPr id="51" name="Textfeld 50">
              <a:extLst>
                <a:ext uri="{FF2B5EF4-FFF2-40B4-BE49-F238E27FC236}">
                  <a16:creationId xmlns:a16="http://schemas.microsoft.com/office/drawing/2014/main" id="{5DFFE415-C834-402D-B2E6-7069B1D4D1EF}"/>
                </a:ext>
              </a:extLst>
            </p:cNvPr>
            <p:cNvSpPr txBox="1"/>
            <p:nvPr/>
          </p:nvSpPr>
          <p:spPr>
            <a:xfrm rot="19293648">
              <a:off x="4670742" y="5221023"/>
              <a:ext cx="842544" cy="294619"/>
            </a:xfrm>
            <a:prstGeom prst="rect">
              <a:avLst/>
            </a:prstGeom>
            <a:noFill/>
          </p:spPr>
          <p:txBody>
            <a:bodyPr wrap="none" rtlCol="0">
              <a:spAutoFit/>
            </a:bodyPr>
            <a:lstStyle/>
            <a:p>
              <a:r>
                <a:rPr lang="de-DE" sz="2400" b="1" dirty="0"/>
                <a:t>Spezialist</a:t>
              </a:r>
            </a:p>
          </p:txBody>
        </p:sp>
        <p:sp>
          <p:nvSpPr>
            <p:cNvPr id="53" name="Textfeld 52">
              <a:extLst>
                <a:ext uri="{FF2B5EF4-FFF2-40B4-BE49-F238E27FC236}">
                  <a16:creationId xmlns:a16="http://schemas.microsoft.com/office/drawing/2014/main" id="{13453584-1549-4911-8CE3-A7E8B8DBA8A1}"/>
                </a:ext>
              </a:extLst>
            </p:cNvPr>
            <p:cNvSpPr txBox="1"/>
            <p:nvPr/>
          </p:nvSpPr>
          <p:spPr>
            <a:xfrm rot="20516896">
              <a:off x="4828966" y="5947337"/>
              <a:ext cx="742440" cy="294619"/>
            </a:xfrm>
            <a:prstGeom prst="rect">
              <a:avLst/>
            </a:prstGeom>
            <a:noFill/>
          </p:spPr>
          <p:txBody>
            <a:bodyPr wrap="none" rtlCol="0">
              <a:spAutoFit/>
            </a:bodyPr>
            <a:lstStyle/>
            <a:p>
              <a:r>
                <a:rPr lang="de-DE" sz="2400" b="1" dirty="0"/>
                <a:t>Erfinder</a:t>
              </a:r>
            </a:p>
          </p:txBody>
        </p:sp>
        <p:sp>
          <p:nvSpPr>
            <p:cNvPr id="55" name="Textfeld 54">
              <a:extLst>
                <a:ext uri="{FF2B5EF4-FFF2-40B4-BE49-F238E27FC236}">
                  <a16:creationId xmlns:a16="http://schemas.microsoft.com/office/drawing/2014/main" id="{6668356D-1BD6-4F52-88AD-15DC17AF4324}"/>
                </a:ext>
              </a:extLst>
            </p:cNvPr>
            <p:cNvSpPr txBox="1"/>
            <p:nvPr/>
          </p:nvSpPr>
          <p:spPr>
            <a:xfrm rot="21228180">
              <a:off x="4731084" y="6487356"/>
              <a:ext cx="1013261" cy="294619"/>
            </a:xfrm>
            <a:prstGeom prst="rect">
              <a:avLst/>
            </a:prstGeom>
            <a:noFill/>
          </p:spPr>
          <p:txBody>
            <a:bodyPr wrap="none" rtlCol="0">
              <a:spAutoFit/>
            </a:bodyPr>
            <a:lstStyle/>
            <a:p>
              <a:r>
                <a:rPr lang="de-DE" sz="2400" b="1" dirty="0"/>
                <a:t>Beobachter</a:t>
              </a:r>
            </a:p>
          </p:txBody>
        </p:sp>
        <p:sp>
          <p:nvSpPr>
            <p:cNvPr id="57" name="Textfeld 56">
              <a:extLst>
                <a:ext uri="{FF2B5EF4-FFF2-40B4-BE49-F238E27FC236}">
                  <a16:creationId xmlns:a16="http://schemas.microsoft.com/office/drawing/2014/main" id="{0C6EEAAA-C1A2-4BE4-AA01-FEFA68D578EF}"/>
                </a:ext>
              </a:extLst>
            </p:cNvPr>
            <p:cNvSpPr txBox="1"/>
            <p:nvPr/>
          </p:nvSpPr>
          <p:spPr>
            <a:xfrm>
              <a:off x="3053559" y="3511902"/>
              <a:ext cx="1114543" cy="373183"/>
            </a:xfrm>
            <a:prstGeom prst="rect">
              <a:avLst/>
            </a:prstGeom>
            <a:noFill/>
          </p:spPr>
          <p:txBody>
            <a:bodyPr wrap="none" rtlCol="0">
              <a:spAutoFit/>
            </a:bodyPr>
            <a:lstStyle/>
            <a:p>
              <a:r>
                <a:rPr lang="de-DE" sz="3200" b="1" dirty="0">
                  <a:solidFill>
                    <a:schemeClr val="bg1"/>
                  </a:solidFill>
                </a:rPr>
                <a:t>Handlung</a:t>
              </a:r>
            </a:p>
          </p:txBody>
        </p:sp>
        <p:sp>
          <p:nvSpPr>
            <p:cNvPr id="59" name="Textfeld 58">
              <a:extLst>
                <a:ext uri="{FF2B5EF4-FFF2-40B4-BE49-F238E27FC236}">
                  <a16:creationId xmlns:a16="http://schemas.microsoft.com/office/drawing/2014/main" id="{0ECD12D0-C7EF-475F-B26B-07550D1D9B3A}"/>
                </a:ext>
              </a:extLst>
            </p:cNvPr>
            <p:cNvSpPr txBox="1"/>
            <p:nvPr/>
          </p:nvSpPr>
          <p:spPr>
            <a:xfrm rot="5400000">
              <a:off x="5761712" y="5073297"/>
              <a:ext cx="900428" cy="358162"/>
            </a:xfrm>
            <a:prstGeom prst="rect">
              <a:avLst/>
            </a:prstGeom>
            <a:noFill/>
          </p:spPr>
          <p:txBody>
            <a:bodyPr wrap="none" rtlCol="0">
              <a:spAutoFit/>
            </a:bodyPr>
            <a:lstStyle/>
            <a:p>
              <a:r>
                <a:rPr lang="de-DE" sz="3200" b="1" dirty="0">
                  <a:solidFill>
                    <a:schemeClr val="bg1"/>
                  </a:solidFill>
                </a:rPr>
                <a:t>Wissen</a:t>
              </a:r>
            </a:p>
          </p:txBody>
        </p:sp>
        <p:sp>
          <p:nvSpPr>
            <p:cNvPr id="60" name="Textfeld 59">
              <a:extLst>
                <a:ext uri="{FF2B5EF4-FFF2-40B4-BE49-F238E27FC236}">
                  <a16:creationId xmlns:a16="http://schemas.microsoft.com/office/drawing/2014/main" id="{47920837-7639-4CE7-B5E7-1AE03EA6EC11}"/>
                </a:ext>
              </a:extLst>
            </p:cNvPr>
            <p:cNvSpPr txBox="1"/>
            <p:nvPr/>
          </p:nvSpPr>
          <p:spPr>
            <a:xfrm rot="16200000">
              <a:off x="66464" y="5108193"/>
              <a:ext cx="1854256" cy="358162"/>
            </a:xfrm>
            <a:prstGeom prst="rect">
              <a:avLst/>
            </a:prstGeom>
            <a:noFill/>
          </p:spPr>
          <p:txBody>
            <a:bodyPr wrap="none" rtlCol="0">
              <a:spAutoFit/>
            </a:bodyPr>
            <a:lstStyle/>
            <a:p>
              <a:r>
                <a:rPr lang="de-DE" sz="3200" b="1" dirty="0">
                  <a:solidFill>
                    <a:schemeClr val="bg1"/>
                  </a:solidFill>
                </a:rPr>
                <a:t>Kommunikation</a:t>
              </a:r>
            </a:p>
          </p:txBody>
        </p:sp>
        <p:cxnSp>
          <p:nvCxnSpPr>
            <p:cNvPr id="20" name="Gerader Verbinder 19">
              <a:extLst>
                <a:ext uri="{FF2B5EF4-FFF2-40B4-BE49-F238E27FC236}">
                  <a16:creationId xmlns:a16="http://schemas.microsoft.com/office/drawing/2014/main" id="{86D01AA2-3B86-408C-9D42-7093548FB4F6}"/>
                </a:ext>
              </a:extLst>
            </p:cNvPr>
            <p:cNvCxnSpPr>
              <a:cxnSpLocks/>
            </p:cNvCxnSpPr>
            <p:nvPr/>
          </p:nvCxnSpPr>
          <p:spPr>
            <a:xfrm flipH="1" flipV="1">
              <a:off x="765621" y="3429000"/>
              <a:ext cx="2450059" cy="2592288"/>
            </a:xfrm>
            <a:prstGeom prst="line">
              <a:avLst/>
            </a:prstGeom>
            <a:ln w="63500">
              <a:solidFill>
                <a:schemeClr val="bg1"/>
              </a:solidFill>
              <a:tailEnd type="oval"/>
            </a:ln>
          </p:spPr>
          <p:style>
            <a:lnRef idx="1">
              <a:schemeClr val="accent1"/>
            </a:lnRef>
            <a:fillRef idx="0">
              <a:schemeClr val="accent1"/>
            </a:fillRef>
            <a:effectRef idx="0">
              <a:schemeClr val="accent1"/>
            </a:effectRef>
            <a:fontRef idx="minor">
              <a:schemeClr val="tx1"/>
            </a:fontRef>
          </p:style>
        </p:cxnSp>
      </p:grpSp>
      <p:cxnSp>
        <p:nvCxnSpPr>
          <p:cNvPr id="13313" name="Gerader Verbinder 13312">
            <a:extLst>
              <a:ext uri="{FF2B5EF4-FFF2-40B4-BE49-F238E27FC236}">
                <a16:creationId xmlns:a16="http://schemas.microsoft.com/office/drawing/2014/main" id="{00F1092F-E8D6-4260-91F9-E12025663B79}"/>
              </a:ext>
            </a:extLst>
          </p:cNvPr>
          <p:cNvCxnSpPr/>
          <p:nvPr/>
        </p:nvCxnSpPr>
        <p:spPr>
          <a:xfrm flipH="1">
            <a:off x="2279441" y="1914596"/>
            <a:ext cx="16399" cy="4568547"/>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24F40980-A86A-4BFB-816E-9179648E9FBD}"/>
              </a:ext>
            </a:extLst>
          </p:cNvPr>
          <p:cNvCxnSpPr/>
          <p:nvPr/>
        </p:nvCxnSpPr>
        <p:spPr>
          <a:xfrm flipH="1">
            <a:off x="9904350" y="1915572"/>
            <a:ext cx="16399" cy="4568547"/>
          </a:xfrm>
          <a:prstGeom prst="line">
            <a:avLst/>
          </a:prstGeom>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Gerader Verbinder 68">
            <a:extLst>
              <a:ext uri="{FF2B5EF4-FFF2-40B4-BE49-F238E27FC236}">
                <a16:creationId xmlns:a16="http://schemas.microsoft.com/office/drawing/2014/main" id="{BF443467-4BC8-40E7-95AF-AF0FFD72DEE7}"/>
              </a:ext>
            </a:extLst>
          </p:cNvPr>
          <p:cNvCxnSpPr>
            <a:cxnSpLocks/>
          </p:cNvCxnSpPr>
          <p:nvPr/>
        </p:nvCxnSpPr>
        <p:spPr>
          <a:xfrm flipH="1">
            <a:off x="2279442" y="1914596"/>
            <a:ext cx="7655388" cy="19364"/>
          </a:xfrm>
          <a:prstGeom prst="line">
            <a:avLst/>
          </a:prstGeom>
          <a:ln w="603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2" name="Gerader Verbinder 71">
            <a:extLst>
              <a:ext uri="{FF2B5EF4-FFF2-40B4-BE49-F238E27FC236}">
                <a16:creationId xmlns:a16="http://schemas.microsoft.com/office/drawing/2014/main" id="{9AD37972-B9EF-4E51-A276-B94B91492429}"/>
              </a:ext>
            </a:extLst>
          </p:cNvPr>
          <p:cNvCxnSpPr>
            <a:cxnSpLocks/>
          </p:cNvCxnSpPr>
          <p:nvPr/>
        </p:nvCxnSpPr>
        <p:spPr>
          <a:xfrm flipH="1">
            <a:off x="5114525" y="4833070"/>
            <a:ext cx="1979347" cy="3227"/>
          </a:xfrm>
          <a:prstGeom prst="line">
            <a:avLst/>
          </a:prstGeom>
          <a:ln w="603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5" name="Gerader Verbinder 74">
            <a:extLst>
              <a:ext uri="{FF2B5EF4-FFF2-40B4-BE49-F238E27FC236}">
                <a16:creationId xmlns:a16="http://schemas.microsoft.com/office/drawing/2014/main" id="{F5457642-FA3C-47C3-A674-147B0007B921}"/>
              </a:ext>
            </a:extLst>
          </p:cNvPr>
          <p:cNvCxnSpPr>
            <a:cxnSpLocks/>
          </p:cNvCxnSpPr>
          <p:nvPr/>
        </p:nvCxnSpPr>
        <p:spPr>
          <a:xfrm>
            <a:off x="5126789" y="4894506"/>
            <a:ext cx="321" cy="1588637"/>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Gerader Verbinder 77">
            <a:extLst>
              <a:ext uri="{FF2B5EF4-FFF2-40B4-BE49-F238E27FC236}">
                <a16:creationId xmlns:a16="http://schemas.microsoft.com/office/drawing/2014/main" id="{D3903D14-4C58-41FA-B9CD-6692889CDB78}"/>
              </a:ext>
            </a:extLst>
          </p:cNvPr>
          <p:cNvCxnSpPr>
            <a:cxnSpLocks/>
          </p:cNvCxnSpPr>
          <p:nvPr/>
        </p:nvCxnSpPr>
        <p:spPr>
          <a:xfrm>
            <a:off x="7079278" y="4814836"/>
            <a:ext cx="0" cy="1668307"/>
          </a:xfrm>
          <a:prstGeom prst="line">
            <a:avLst/>
          </a:prstGeom>
          <a:ln w="603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287AE866-345E-4B8C-8BAD-94262074CC70}"/>
              </a:ext>
            </a:extLst>
          </p:cNvPr>
          <p:cNvCxnSpPr>
            <a:cxnSpLocks/>
          </p:cNvCxnSpPr>
          <p:nvPr/>
        </p:nvCxnSpPr>
        <p:spPr>
          <a:xfrm flipH="1" flipV="1">
            <a:off x="1415481" y="1052737"/>
            <a:ext cx="3970381" cy="4073979"/>
          </a:xfrm>
          <a:prstGeom prst="line">
            <a:avLst/>
          </a:prstGeom>
          <a:ln w="635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85" name="Gerader Verbinder 84">
            <a:extLst>
              <a:ext uri="{FF2B5EF4-FFF2-40B4-BE49-F238E27FC236}">
                <a16:creationId xmlns:a16="http://schemas.microsoft.com/office/drawing/2014/main" id="{B3995D01-D91C-46F2-B3E5-76CBB0D02ECC}"/>
              </a:ext>
            </a:extLst>
          </p:cNvPr>
          <p:cNvCxnSpPr>
            <a:cxnSpLocks/>
          </p:cNvCxnSpPr>
          <p:nvPr/>
        </p:nvCxnSpPr>
        <p:spPr>
          <a:xfrm flipV="1">
            <a:off x="6960096" y="1129905"/>
            <a:ext cx="3704863" cy="3811263"/>
          </a:xfrm>
          <a:prstGeom prst="line">
            <a:avLst/>
          </a:prstGeom>
          <a:ln w="63500">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492187-062F-4CE3-98FD-253C9FE86E23}"/>
              </a:ext>
            </a:extLst>
          </p:cNvPr>
          <p:cNvSpPr>
            <a:spLocks noGrp="1"/>
          </p:cNvSpPr>
          <p:nvPr>
            <p:ph type="title"/>
          </p:nvPr>
        </p:nvSpPr>
        <p:spPr/>
        <p:txBody>
          <a:bodyPr/>
          <a:lstStyle/>
          <a:p>
            <a:r>
              <a:rPr lang="de-DE" dirty="0"/>
              <a:t>über mich</a:t>
            </a:r>
          </a:p>
        </p:txBody>
      </p:sp>
      <p:sp>
        <p:nvSpPr>
          <p:cNvPr id="7" name="Inhaltsplatzhalter 1">
            <a:extLst>
              <a:ext uri="{FF2B5EF4-FFF2-40B4-BE49-F238E27FC236}">
                <a16:creationId xmlns:a16="http://schemas.microsoft.com/office/drawing/2014/main" id="{517F0EBE-CA48-48AC-9CCC-494B2930DBDC}"/>
              </a:ext>
            </a:extLst>
          </p:cNvPr>
          <p:cNvSpPr txBox="1">
            <a:spLocks/>
          </p:cNvSpPr>
          <p:nvPr/>
        </p:nvSpPr>
        <p:spPr>
          <a:xfrm>
            <a:off x="582803" y="1725281"/>
            <a:ext cx="8134457" cy="3898771"/>
          </a:xfrm>
          <a:prstGeom prst="rect">
            <a:avLst/>
          </a:prstGeom>
        </p:spPr>
        <p:txBody>
          <a:bodyPr>
            <a:normAutofit fontScale="77500" lnSpcReduction="20000"/>
          </a:bodyPr>
          <a:lstStyle>
            <a:lvl1pPr marL="342900" indent="-342900" algn="l" defTabSz="914400" rtl="0" eaLnBrk="1" latinLnBrk="0" hangingPunct="1">
              <a:spcBef>
                <a:spcPct val="20000"/>
              </a:spcBef>
              <a:buClr>
                <a:srgbClr val="D70000"/>
              </a:buClr>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b="1" dirty="0"/>
              <a:t>Torsten Ahlemeyer</a:t>
            </a:r>
          </a:p>
          <a:p>
            <a:pPr marL="0" indent="0">
              <a:buFont typeface="Arial" pitchFamily="34" charset="0"/>
              <a:buNone/>
            </a:pPr>
            <a:r>
              <a:rPr lang="de-DE" dirty="0" err="1"/>
              <a:t>arelium</a:t>
            </a:r>
            <a:r>
              <a:rPr lang="de-DE" dirty="0"/>
              <a:t> GmbH</a:t>
            </a:r>
          </a:p>
          <a:p>
            <a:pPr marL="0" indent="0">
              <a:buFont typeface="Arial" pitchFamily="34" charset="0"/>
              <a:buNone/>
            </a:pPr>
            <a:r>
              <a:rPr lang="de-DE" dirty="0"/>
              <a:t>40764 Langenfeld</a:t>
            </a:r>
          </a:p>
          <a:p>
            <a:pPr marL="0" indent="0">
              <a:buFont typeface="Arial" pitchFamily="34" charset="0"/>
              <a:buNone/>
            </a:pPr>
            <a:r>
              <a:rPr lang="de-DE" dirty="0"/>
              <a:t>torsten.ahlemeyer@arelium.de</a:t>
            </a:r>
          </a:p>
          <a:p>
            <a:pPr marL="0" indent="0">
              <a:buFont typeface="Arial" pitchFamily="34" charset="0"/>
              <a:buNone/>
            </a:pPr>
            <a:r>
              <a:rPr lang="de-DE" dirty="0"/>
              <a:t>@</a:t>
            </a:r>
            <a:r>
              <a:rPr lang="de-DE" dirty="0" err="1"/>
              <a:t>KurzarmSQLer</a:t>
            </a:r>
            <a:endParaRPr lang="de-DE" dirty="0"/>
          </a:p>
          <a:p>
            <a:pPr marL="0" indent="0">
              <a:buFont typeface="Arial" pitchFamily="34" charset="0"/>
              <a:buNone/>
            </a:pPr>
            <a:r>
              <a:rPr lang="de-DE" dirty="0"/>
              <a:t>www.arelium.de	</a:t>
            </a:r>
          </a:p>
          <a:p>
            <a:pPr marL="0" indent="0">
              <a:buFont typeface="Arial" pitchFamily="34" charset="0"/>
              <a:buNone/>
            </a:pPr>
            <a:endParaRPr lang="de-DE" dirty="0"/>
          </a:p>
          <a:p>
            <a:pPr marL="0" indent="0">
              <a:buFont typeface="Arial" pitchFamily="34" charset="0"/>
              <a:buNone/>
            </a:pPr>
            <a:r>
              <a:rPr lang="de-DE" dirty="0"/>
              <a:t>Dipl. Wirtschaftsinformatiker</a:t>
            </a:r>
            <a:endParaRPr lang="de-DE" b="1" dirty="0"/>
          </a:p>
          <a:p>
            <a:pPr marL="0" indent="0">
              <a:buNone/>
            </a:pPr>
            <a:r>
              <a:rPr lang="de-DE" b="1" dirty="0"/>
              <a:t>IT-Berater, Projektleiter, SCRUM-Master</a:t>
            </a:r>
          </a:p>
          <a:p>
            <a:pPr marL="0" indent="0">
              <a:buFont typeface="Arial" pitchFamily="34" charset="0"/>
              <a:buNone/>
            </a:pPr>
            <a:r>
              <a:rPr lang="de-DE" dirty="0"/>
              <a:t>&gt;17 Jahre Berufserfahrung mit dem SQL Server</a:t>
            </a:r>
          </a:p>
        </p:txBody>
      </p:sp>
      <p:pic>
        <p:nvPicPr>
          <p:cNvPr id="6" name="Grafik 5" descr="Ein Bild, das Person, Mann, Schlips, Brille enthält.&#10;&#10;Automatisch generierte Beschreibung">
            <a:extLst>
              <a:ext uri="{FF2B5EF4-FFF2-40B4-BE49-F238E27FC236}">
                <a16:creationId xmlns:a16="http://schemas.microsoft.com/office/drawing/2014/main" id="{50489685-101B-46E8-A93D-B79632838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954" y="1556792"/>
            <a:ext cx="3042173" cy="3924090"/>
          </a:xfrm>
          <a:prstGeom prst="rect">
            <a:avLst/>
          </a:prstGeom>
        </p:spPr>
      </p:pic>
      <p:pic>
        <p:nvPicPr>
          <p:cNvPr id="4" name="Grafik 3" descr="Ein Bild, das Screenshot, Vogel enthält.&#10;&#10;Automatisch generierte Beschreibung">
            <a:extLst>
              <a:ext uri="{FF2B5EF4-FFF2-40B4-BE49-F238E27FC236}">
                <a16:creationId xmlns:a16="http://schemas.microsoft.com/office/drawing/2014/main" id="{AAF69AAE-E5FF-4F2C-A69C-1C54E965B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880" y="980728"/>
            <a:ext cx="4515976" cy="1926956"/>
          </a:xfrm>
          <a:prstGeom prst="rect">
            <a:avLst/>
          </a:prstGeom>
        </p:spPr>
      </p:pic>
    </p:spTree>
    <p:extLst>
      <p:ext uri="{BB962C8B-B14F-4D97-AF65-F5344CB8AC3E}">
        <p14:creationId xmlns:p14="http://schemas.microsoft.com/office/powerpoint/2010/main" val="2430612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EA189F8-9B2D-4571-95D1-7DCE9D83550B}"/>
              </a:ext>
            </a:extLst>
          </p:cNvPr>
          <p:cNvSpPr>
            <a:spLocks noGrp="1"/>
          </p:cNvSpPr>
          <p:nvPr>
            <p:ph type="title"/>
          </p:nvPr>
        </p:nvSpPr>
        <p:spPr/>
        <p:txBody>
          <a:bodyPr/>
          <a:lstStyle/>
          <a:p>
            <a:r>
              <a:rPr lang="de-DE" dirty="0"/>
              <a:t>Zusammensetzung des Teams</a:t>
            </a:r>
          </a:p>
        </p:txBody>
      </p:sp>
      <p:graphicFrame>
        <p:nvGraphicFramePr>
          <p:cNvPr id="2" name="Tabelle 1">
            <a:extLst>
              <a:ext uri="{FF2B5EF4-FFF2-40B4-BE49-F238E27FC236}">
                <a16:creationId xmlns:a16="http://schemas.microsoft.com/office/drawing/2014/main" id="{05EF0F2F-4A88-4DF1-945B-EDA6D494BC9B}"/>
              </a:ext>
            </a:extLst>
          </p:cNvPr>
          <p:cNvGraphicFramePr>
            <a:graphicFrameLocks noGrp="1"/>
          </p:cNvGraphicFramePr>
          <p:nvPr>
            <p:extLst>
              <p:ext uri="{D42A27DB-BD31-4B8C-83A1-F6EECF244321}">
                <p14:modId xmlns:p14="http://schemas.microsoft.com/office/powerpoint/2010/main" val="1611576088"/>
              </p:ext>
            </p:extLst>
          </p:nvPr>
        </p:nvGraphicFramePr>
        <p:xfrm>
          <a:off x="839416" y="1196752"/>
          <a:ext cx="10344896" cy="5162308"/>
        </p:xfrm>
        <a:graphic>
          <a:graphicData uri="http://schemas.openxmlformats.org/drawingml/2006/table">
            <a:tbl>
              <a:tblPr/>
              <a:tblGrid>
                <a:gridCol w="2586224">
                  <a:extLst>
                    <a:ext uri="{9D8B030D-6E8A-4147-A177-3AD203B41FA5}">
                      <a16:colId xmlns:a16="http://schemas.microsoft.com/office/drawing/2014/main" val="2004187921"/>
                    </a:ext>
                  </a:extLst>
                </a:gridCol>
                <a:gridCol w="2586224">
                  <a:extLst>
                    <a:ext uri="{9D8B030D-6E8A-4147-A177-3AD203B41FA5}">
                      <a16:colId xmlns:a16="http://schemas.microsoft.com/office/drawing/2014/main" val="3542849247"/>
                    </a:ext>
                  </a:extLst>
                </a:gridCol>
                <a:gridCol w="2586224">
                  <a:extLst>
                    <a:ext uri="{9D8B030D-6E8A-4147-A177-3AD203B41FA5}">
                      <a16:colId xmlns:a16="http://schemas.microsoft.com/office/drawing/2014/main" val="3206122782"/>
                    </a:ext>
                  </a:extLst>
                </a:gridCol>
                <a:gridCol w="2586224">
                  <a:extLst>
                    <a:ext uri="{9D8B030D-6E8A-4147-A177-3AD203B41FA5}">
                      <a16:colId xmlns:a16="http://schemas.microsoft.com/office/drawing/2014/main" val="2911945723"/>
                    </a:ext>
                  </a:extLst>
                </a:gridCol>
              </a:tblGrid>
              <a:tr h="315218">
                <a:tc>
                  <a:txBody>
                    <a:bodyPr/>
                    <a:lstStyle/>
                    <a:p>
                      <a:pPr algn="ctr"/>
                      <a:endParaRPr lang="de-DE" sz="1600" dirty="0">
                        <a:effectLst/>
                      </a:endParaRPr>
                    </a:p>
                  </a:txBody>
                  <a:tcPr marL="78805" marR="78805" marT="39402" marB="39402" anchor="ctr">
                    <a:lnL w="952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de-DE" sz="1600" dirty="0">
                          <a:effectLst/>
                        </a:rPr>
                        <a:t>Rollenbeitrag</a:t>
                      </a: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de-DE" sz="1600" dirty="0">
                          <a:effectLst/>
                        </a:rPr>
                        <a:t>Charakteristika</a:t>
                      </a: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a:r>
                        <a:rPr lang="de-DE" sz="1600" dirty="0">
                          <a:effectLst/>
                        </a:rPr>
                        <a:t>zulässige Schwächen</a:t>
                      </a: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074720104"/>
                  </a:ext>
                </a:extLst>
              </a:tr>
              <a:tr h="315218">
                <a:tc>
                  <a:txBody>
                    <a:bodyPr/>
                    <a:lstStyle/>
                    <a:p>
                      <a:r>
                        <a:rPr lang="de-DE" sz="1600" i="1" dirty="0">
                          <a:effectLst/>
                        </a:rPr>
                        <a:t>Neuerer/Erfinder</a:t>
                      </a:r>
                      <a:endParaRPr lang="de-DE" sz="1600" dirty="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dirty="0">
                          <a:effectLst/>
                        </a:rPr>
                        <a:t>bringt neue Ideen ein</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unorthodoxes Denken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oft gedankenverloren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92073308"/>
                  </a:ext>
                </a:extLst>
              </a:tr>
              <a:tr h="551632">
                <a:tc>
                  <a:txBody>
                    <a:bodyPr/>
                    <a:lstStyle/>
                    <a:p>
                      <a:r>
                        <a:rPr lang="de-DE" sz="1600" i="1">
                          <a:effectLst/>
                        </a:rPr>
                        <a:t>Wegbereiter/Weichensteller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entwickelt Kontakte</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a:effectLst/>
                        </a:rPr>
                        <a:t>kommunikativ, extrovertiert</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dirty="0">
                          <a:effectLst/>
                        </a:rPr>
                        <a:t>oft zu optimistisch</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993540439"/>
                  </a:ext>
                </a:extLst>
              </a:tr>
              <a:tr h="551632">
                <a:tc>
                  <a:txBody>
                    <a:bodyPr/>
                    <a:lstStyle/>
                    <a:p>
                      <a:r>
                        <a:rPr lang="de-DE" sz="1600" i="1">
                          <a:effectLst/>
                        </a:rPr>
                        <a:t>Koordinator/Integrator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fördert Entscheidungsprozesse</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a:effectLst/>
                        </a:rPr>
                        <a:t>selbstsicher, vertrauensvoll</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kann als manipulierend empfunden werden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421583859"/>
                  </a:ext>
                </a:extLst>
              </a:tr>
              <a:tr h="551632">
                <a:tc>
                  <a:txBody>
                    <a:bodyPr/>
                    <a:lstStyle/>
                    <a:p>
                      <a:r>
                        <a:rPr lang="de-DE" sz="1600" i="1">
                          <a:effectLst/>
                        </a:rPr>
                        <a:t>Macher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dirty="0">
                          <a:effectLst/>
                        </a:rPr>
                        <a:t>hat Mut, Hindernisse zu überwinden</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a:effectLst/>
                        </a:rPr>
                        <a:t>dynamisch, arbeitet gut unter Druck</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dirty="0">
                          <a:effectLst/>
                        </a:rPr>
                        <a:t>ungeduldig, neigt zu Provokation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09048158"/>
                  </a:ext>
                </a:extLst>
              </a:tr>
              <a:tr h="551632">
                <a:tc>
                  <a:txBody>
                    <a:bodyPr/>
                    <a:lstStyle/>
                    <a:p>
                      <a:r>
                        <a:rPr lang="de-DE" sz="1600" i="1">
                          <a:effectLst/>
                        </a:rPr>
                        <a:t>Beobachter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untersucht Vorschläge auf Machbarkeit</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a:effectLst/>
                        </a:rPr>
                        <a:t>nüchtern, strategisch, kritisch</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mangelnde Fähigkeit zur Inspiration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749316686"/>
                  </a:ext>
                </a:extLst>
              </a:tr>
              <a:tr h="551632">
                <a:tc>
                  <a:txBody>
                    <a:bodyPr/>
                    <a:lstStyle/>
                    <a:p>
                      <a:r>
                        <a:rPr lang="de-DE" sz="1600" i="1">
                          <a:effectLst/>
                        </a:rPr>
                        <a:t>Teamarbeiter/Mitspieler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verbessert Kommunikation, baut Reibungsverluste ab</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a:effectLst/>
                        </a:rPr>
                        <a:t>kooperativ, diplomatisch</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dirty="0">
                          <a:effectLst/>
                        </a:rPr>
                        <a:t>unentschlossen in kritischen Situationen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38577129"/>
                  </a:ext>
                </a:extLst>
              </a:tr>
              <a:tr h="551632">
                <a:tc>
                  <a:txBody>
                    <a:bodyPr/>
                    <a:lstStyle/>
                    <a:p>
                      <a:r>
                        <a:rPr lang="de-DE" sz="1600" i="1">
                          <a:effectLst/>
                        </a:rPr>
                        <a:t>Umsetzer</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setzt Pläne in die Tat um</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a:effectLst/>
                        </a:rPr>
                        <a:t>diszipliniert, verlässlich, effektiv</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unflexibel</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14224241"/>
                  </a:ext>
                </a:extLst>
              </a:tr>
              <a:tr h="551632">
                <a:tc>
                  <a:txBody>
                    <a:bodyPr/>
                    <a:lstStyle/>
                    <a:p>
                      <a:r>
                        <a:rPr lang="de-DE" sz="1600" i="1">
                          <a:effectLst/>
                        </a:rPr>
                        <a:t>Perfektionist</a:t>
                      </a:r>
                      <a:endParaRPr lang="de-DE" sz="160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vermeidet Fehler, stellt optimale Ergebnisse sicher</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a:effectLst/>
                        </a:rPr>
                        <a:t>gewissenhaft, pünktlich</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tc>
                  <a:txBody>
                    <a:bodyPr/>
                    <a:lstStyle/>
                    <a:p>
                      <a:r>
                        <a:rPr lang="de-DE" sz="1600" dirty="0">
                          <a:effectLst/>
                        </a:rPr>
                        <a:t>überängstlich, delegiert ungern</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54462883"/>
                  </a:ext>
                </a:extLst>
              </a:tr>
              <a:tr h="551632">
                <a:tc>
                  <a:txBody>
                    <a:bodyPr/>
                    <a:lstStyle/>
                    <a:p>
                      <a:r>
                        <a:rPr lang="de-DE" sz="1600" i="1" dirty="0">
                          <a:effectLst/>
                        </a:rPr>
                        <a:t>Spezialist</a:t>
                      </a:r>
                      <a:endParaRPr lang="de-DE" sz="1600" dirty="0">
                        <a:effectLst/>
                      </a:endParaRPr>
                    </a:p>
                  </a:txBody>
                  <a:tcPr marL="78805" marR="78805" marT="39402" marB="39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r>
                        <a:rPr lang="de-DE" sz="1600">
                          <a:effectLst/>
                        </a:rPr>
                        <a:t>liefert Fachwissen und Information</a:t>
                      </a:r>
                    </a:p>
                  </a:txBody>
                  <a:tcPr marL="78805" marR="78805" marT="39402" marB="39402" anchor="ctr">
                    <a:lnL w="12700" cap="flat" cmpd="sng" algn="ctr">
                      <a:solidFill>
                        <a:schemeClr val="tx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a:effectLst/>
                        </a:rPr>
                        <a:t>selbstbezogen, engagiert, Fachwissen zählt</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tc>
                  <a:txBody>
                    <a:bodyPr/>
                    <a:lstStyle/>
                    <a:p>
                      <a:r>
                        <a:rPr lang="de-DE" sz="1600" dirty="0">
                          <a:effectLst/>
                        </a:rPr>
                        <a:t>verliert sich oft in technischen Details</a:t>
                      </a:r>
                    </a:p>
                  </a:txBody>
                  <a:tcPr marL="78805" marR="78805" marT="39402" marB="39402"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793677705"/>
                  </a:ext>
                </a:extLst>
              </a:tr>
            </a:tbl>
          </a:graphicData>
        </a:graphic>
      </p:graphicFrame>
      <p:sp>
        <p:nvSpPr>
          <p:cNvPr id="3" name="Rectangle 1">
            <a:extLst>
              <a:ext uri="{FF2B5EF4-FFF2-40B4-BE49-F238E27FC236}">
                <a16:creationId xmlns:a16="http://schemas.microsoft.com/office/drawing/2014/main" id="{E48D39D0-03E6-4C35-9157-52FF3AD7575B}"/>
              </a:ext>
            </a:extLst>
          </p:cNvPr>
          <p:cNvSpPr>
            <a:spLocks noChangeArrowheads="1"/>
          </p:cNvSpPr>
          <p:nvPr/>
        </p:nvSpPr>
        <p:spPr bwMode="auto">
          <a:xfrm>
            <a:off x="840110" y="873431"/>
            <a:ext cx="13337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solidFill>
                  <a:schemeClr val="tx1"/>
                </a:solidFill>
                <a:effectLst/>
                <a:latin typeface="Arial" panose="020B0604020202020204" pitchFamily="34" charset="0"/>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 name="Textfeld 3">
            <a:extLst>
              <a:ext uri="{FF2B5EF4-FFF2-40B4-BE49-F238E27FC236}">
                <a16:creationId xmlns:a16="http://schemas.microsoft.com/office/drawing/2014/main" id="{A1C25E0B-E873-4572-AA06-47847A33D6B1}"/>
              </a:ext>
            </a:extLst>
          </p:cNvPr>
          <p:cNvSpPr txBox="1"/>
          <p:nvPr/>
        </p:nvSpPr>
        <p:spPr>
          <a:xfrm>
            <a:off x="9984432" y="6357204"/>
            <a:ext cx="1293944" cy="276999"/>
          </a:xfrm>
          <a:prstGeom prst="rect">
            <a:avLst/>
          </a:prstGeom>
          <a:noFill/>
        </p:spPr>
        <p:txBody>
          <a:bodyPr wrap="none" rtlCol="0">
            <a:spAutoFit/>
          </a:bodyPr>
          <a:lstStyle/>
          <a:p>
            <a:r>
              <a:rPr lang="de-DE" sz="1200" i="1" dirty="0"/>
              <a:t>Quelle: Wikipedia</a:t>
            </a:r>
          </a:p>
        </p:txBody>
      </p:sp>
    </p:spTree>
    <p:extLst>
      <p:ext uri="{BB962C8B-B14F-4D97-AF65-F5344CB8AC3E}">
        <p14:creationId xmlns:p14="http://schemas.microsoft.com/office/powerpoint/2010/main" val="354685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Geschäftsfrau stehend">
            <a:extLst>
              <a:ext uri="{FF2B5EF4-FFF2-40B4-BE49-F238E27FC236}">
                <a16:creationId xmlns:a16="http://schemas.microsoft.com/office/drawing/2014/main" id="{4816DCBA-4ED5-48C7-B8B0-AEA915643D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7698" y="2373761"/>
            <a:ext cx="766565" cy="2772575"/>
          </a:xfrm>
          <a:prstGeom prst="rect">
            <a:avLst/>
          </a:prstGeom>
        </p:spPr>
      </p:pic>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Teamwork</a:t>
            </a:r>
          </a:p>
        </p:txBody>
      </p:sp>
      <p:sp>
        <p:nvSpPr>
          <p:cNvPr id="4" name="Inhaltsplatzhalter 3">
            <a:extLst>
              <a:ext uri="{FF2B5EF4-FFF2-40B4-BE49-F238E27FC236}">
                <a16:creationId xmlns:a16="http://schemas.microsoft.com/office/drawing/2014/main" id="{3E73E9CE-1377-4CA3-9A24-9C3B64CDB62D}"/>
              </a:ext>
            </a:extLst>
          </p:cNvPr>
          <p:cNvSpPr>
            <a:spLocks noGrp="1"/>
          </p:cNvSpPr>
          <p:nvPr>
            <p:ph sz="half" idx="2"/>
          </p:nvPr>
        </p:nvSpPr>
        <p:spPr/>
        <p:txBody>
          <a:bodyPr>
            <a:normAutofit/>
          </a:bodyPr>
          <a:lstStyle/>
          <a:p>
            <a:endParaRPr lang="de-DE" b="0" i="1" dirty="0">
              <a:solidFill>
                <a:srgbClr val="383838"/>
              </a:solidFill>
              <a:effectLst/>
              <a:latin typeface="Nunito"/>
            </a:endParaRPr>
          </a:p>
          <a:p>
            <a:endParaRPr lang="de-DE" b="0" i="1" dirty="0">
              <a:solidFill>
                <a:srgbClr val="383838"/>
              </a:solidFill>
              <a:effectLst/>
              <a:latin typeface="Nunito"/>
            </a:endParaRPr>
          </a:p>
        </p:txBody>
      </p:sp>
      <p:sp>
        <p:nvSpPr>
          <p:cNvPr id="9" name="Rechteck: abgerundete Ecken 8">
            <a:extLst>
              <a:ext uri="{FF2B5EF4-FFF2-40B4-BE49-F238E27FC236}">
                <a16:creationId xmlns:a16="http://schemas.microsoft.com/office/drawing/2014/main" id="{EC65C99B-B6DB-4EEE-8128-A0C40D85836D}"/>
              </a:ext>
            </a:extLst>
          </p:cNvPr>
          <p:cNvSpPr/>
          <p:nvPr/>
        </p:nvSpPr>
        <p:spPr>
          <a:xfrm rot="562848">
            <a:off x="4108943" y="1052028"/>
            <a:ext cx="3942064" cy="117476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„Es ist unglaublich was man erreichen kann, wenn man sich nicht darum schert wer die Anerkennung dafür bekommt.“</a:t>
            </a:r>
          </a:p>
          <a:p>
            <a:pPr algn="ctr"/>
            <a:r>
              <a:rPr lang="de-DE" sz="1200" i="1" dirty="0">
                <a:solidFill>
                  <a:schemeClr val="tx1"/>
                </a:solidFill>
              </a:rPr>
              <a:t>(Harry S. Truman, 33. Präsident der USA, 1884-1972 )</a:t>
            </a:r>
          </a:p>
        </p:txBody>
      </p:sp>
      <p:sp>
        <p:nvSpPr>
          <p:cNvPr id="10" name="Rechteck: abgerundete Ecken 9">
            <a:extLst>
              <a:ext uri="{FF2B5EF4-FFF2-40B4-BE49-F238E27FC236}">
                <a16:creationId xmlns:a16="http://schemas.microsoft.com/office/drawing/2014/main" id="{61D5E594-6F91-467A-B4F1-FD9775512611}"/>
              </a:ext>
            </a:extLst>
          </p:cNvPr>
          <p:cNvSpPr/>
          <p:nvPr/>
        </p:nvSpPr>
        <p:spPr>
          <a:xfrm rot="351461">
            <a:off x="8596989" y="2495423"/>
            <a:ext cx="3360745" cy="89526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„Wer nichts zur Lösung beiträgt, ist Teil des Problems. “</a:t>
            </a:r>
          </a:p>
          <a:p>
            <a:pPr algn="ctr"/>
            <a:r>
              <a:rPr lang="de-DE" sz="1200" i="1" dirty="0">
                <a:solidFill>
                  <a:schemeClr val="tx1"/>
                </a:solidFill>
              </a:rPr>
              <a:t>(James Oscar McKinsey, Gründer der gleichnamigen Beratungsgesellschaft, 1889-1937)</a:t>
            </a:r>
          </a:p>
        </p:txBody>
      </p:sp>
      <p:sp>
        <p:nvSpPr>
          <p:cNvPr id="11" name="Rechteck: abgerundete Ecken 10">
            <a:extLst>
              <a:ext uri="{FF2B5EF4-FFF2-40B4-BE49-F238E27FC236}">
                <a16:creationId xmlns:a16="http://schemas.microsoft.com/office/drawing/2014/main" id="{A74AFFA7-10EE-4791-8359-65E71D30B24E}"/>
              </a:ext>
            </a:extLst>
          </p:cNvPr>
          <p:cNvSpPr/>
          <p:nvPr/>
        </p:nvSpPr>
        <p:spPr>
          <a:xfrm rot="20760898">
            <a:off x="186050" y="2682583"/>
            <a:ext cx="3360745" cy="89526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a:t>
            </a:r>
            <a:r>
              <a:rPr lang="en-US" sz="1600" b="1" dirty="0">
                <a:solidFill>
                  <a:schemeClr val="tx1"/>
                </a:solidFill>
              </a:rPr>
              <a:t>There is no I in TEAM </a:t>
            </a:r>
            <a:r>
              <a:rPr lang="de-DE" sz="1600" b="1" dirty="0">
                <a:solidFill>
                  <a:schemeClr val="tx1"/>
                </a:solidFill>
              </a:rPr>
              <a:t>“</a:t>
            </a:r>
          </a:p>
          <a:p>
            <a:pPr algn="ctr"/>
            <a:r>
              <a:rPr lang="de-DE" sz="1200" i="1" dirty="0">
                <a:solidFill>
                  <a:schemeClr val="tx1"/>
                </a:solidFill>
              </a:rPr>
              <a:t>(allgemeine Projektweisheit)</a:t>
            </a:r>
          </a:p>
        </p:txBody>
      </p:sp>
      <p:sp>
        <p:nvSpPr>
          <p:cNvPr id="12" name="Rechteck: abgerundete Ecken 11">
            <a:extLst>
              <a:ext uri="{FF2B5EF4-FFF2-40B4-BE49-F238E27FC236}">
                <a16:creationId xmlns:a16="http://schemas.microsoft.com/office/drawing/2014/main" id="{AD406546-C5DA-4006-AA9E-3649EBA1E21A}"/>
              </a:ext>
            </a:extLst>
          </p:cNvPr>
          <p:cNvSpPr/>
          <p:nvPr/>
        </p:nvSpPr>
        <p:spPr>
          <a:xfrm rot="21370798">
            <a:off x="8493346" y="5029416"/>
            <a:ext cx="3360745" cy="125610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„Erlaube niemals einer Person, dir nein zu sagen, wenn sie nicht die Macht hat, ja zu sagen.“</a:t>
            </a:r>
          </a:p>
          <a:p>
            <a:pPr algn="ctr"/>
            <a:r>
              <a:rPr lang="de-DE" sz="1200" i="1" dirty="0">
                <a:solidFill>
                  <a:schemeClr val="tx1"/>
                </a:solidFill>
              </a:rPr>
              <a:t>(Eleanor Roosevelt, ehemalige US-amerikanische First Lady, 1884-1962)</a:t>
            </a:r>
          </a:p>
        </p:txBody>
      </p:sp>
      <p:sp>
        <p:nvSpPr>
          <p:cNvPr id="13" name="Rechteck: abgerundete Ecken 12">
            <a:extLst>
              <a:ext uri="{FF2B5EF4-FFF2-40B4-BE49-F238E27FC236}">
                <a16:creationId xmlns:a16="http://schemas.microsoft.com/office/drawing/2014/main" id="{F89EB77A-B036-4A36-BABF-EF1AAD65896B}"/>
              </a:ext>
            </a:extLst>
          </p:cNvPr>
          <p:cNvSpPr/>
          <p:nvPr/>
        </p:nvSpPr>
        <p:spPr>
          <a:xfrm rot="562848">
            <a:off x="327072" y="5093915"/>
            <a:ext cx="3360745" cy="109076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„Talent siegt bei Spielen, aber Teamarbeit und Intelligenz gewinnen Meisterschaften.“</a:t>
            </a:r>
          </a:p>
          <a:p>
            <a:pPr algn="ctr"/>
            <a:r>
              <a:rPr lang="de-DE" sz="1200" i="1" dirty="0">
                <a:solidFill>
                  <a:schemeClr val="tx1"/>
                </a:solidFill>
              </a:rPr>
              <a:t>(Michael Jordan, US-Basketballlegende, 1963)</a:t>
            </a:r>
          </a:p>
        </p:txBody>
      </p:sp>
      <p:pic>
        <p:nvPicPr>
          <p:cNvPr id="15" name="Grafik 14" descr="Englischer Geschäftsmann">
            <a:extLst>
              <a:ext uri="{FF2B5EF4-FFF2-40B4-BE49-F238E27FC236}">
                <a16:creationId xmlns:a16="http://schemas.microsoft.com/office/drawing/2014/main" id="{7B10A1E3-03B2-4445-A619-666D375F6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779" y="2624313"/>
            <a:ext cx="1303300" cy="2958842"/>
          </a:xfrm>
          <a:prstGeom prst="rect">
            <a:avLst/>
          </a:prstGeom>
        </p:spPr>
      </p:pic>
      <p:pic>
        <p:nvPicPr>
          <p:cNvPr id="21" name="Grafik 20" descr="Geschäftsfrau zeigend">
            <a:extLst>
              <a:ext uri="{FF2B5EF4-FFF2-40B4-BE49-F238E27FC236}">
                <a16:creationId xmlns:a16="http://schemas.microsoft.com/office/drawing/2014/main" id="{AD79AB0C-7378-4C7C-973A-801E7CF91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228" y="3140968"/>
            <a:ext cx="1406163" cy="3255107"/>
          </a:xfrm>
          <a:prstGeom prst="rect">
            <a:avLst/>
          </a:prstGeom>
        </p:spPr>
      </p:pic>
      <p:pic>
        <p:nvPicPr>
          <p:cNvPr id="29" name="Grafik 28" descr="Geschäftsfrau">
            <a:extLst>
              <a:ext uri="{FF2B5EF4-FFF2-40B4-BE49-F238E27FC236}">
                <a16:creationId xmlns:a16="http://schemas.microsoft.com/office/drawing/2014/main" id="{58E02331-5FF7-4391-8E5C-AF5261E30E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5072" y="3078252"/>
            <a:ext cx="1163619" cy="3513945"/>
          </a:xfrm>
          <a:prstGeom prst="rect">
            <a:avLst/>
          </a:prstGeom>
        </p:spPr>
      </p:pic>
      <p:pic>
        <p:nvPicPr>
          <p:cNvPr id="31" name="Grafik 30" descr="Junge Frau">
            <a:extLst>
              <a:ext uri="{FF2B5EF4-FFF2-40B4-BE49-F238E27FC236}">
                <a16:creationId xmlns:a16="http://schemas.microsoft.com/office/drawing/2014/main" id="{230B4828-206E-4EAD-85AA-CB921F87B8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1032" y="3212976"/>
            <a:ext cx="728529" cy="3513946"/>
          </a:xfrm>
          <a:prstGeom prst="rect">
            <a:avLst/>
          </a:prstGeom>
        </p:spPr>
      </p:pic>
      <p:pic>
        <p:nvPicPr>
          <p:cNvPr id="27" name="Grafik 26" descr="Geschäftsmann im Gespräch">
            <a:extLst>
              <a:ext uri="{FF2B5EF4-FFF2-40B4-BE49-F238E27FC236}">
                <a16:creationId xmlns:a16="http://schemas.microsoft.com/office/drawing/2014/main" id="{CCA2250C-98E9-4C9A-A31B-02C2CA289F3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9298" y="2728754"/>
            <a:ext cx="1352362" cy="3044253"/>
          </a:xfrm>
          <a:prstGeom prst="rect">
            <a:avLst/>
          </a:prstGeom>
        </p:spPr>
      </p:pic>
      <p:pic>
        <p:nvPicPr>
          <p:cNvPr id="23" name="Grafik 22" descr="Seitenansicht einer Sportlerin am Handy, die nach oben schaut">
            <a:extLst>
              <a:ext uri="{FF2B5EF4-FFF2-40B4-BE49-F238E27FC236}">
                <a16:creationId xmlns:a16="http://schemas.microsoft.com/office/drawing/2014/main" id="{CA420A41-7666-4201-AF63-4790E110A7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63144" y="3209582"/>
            <a:ext cx="1034801" cy="3513943"/>
          </a:xfrm>
          <a:prstGeom prst="rect">
            <a:avLst/>
          </a:prstGeom>
        </p:spPr>
      </p:pic>
      <p:pic>
        <p:nvPicPr>
          <p:cNvPr id="25" name="Grafik 24" descr="Geschäftsmann stehend">
            <a:extLst>
              <a:ext uri="{FF2B5EF4-FFF2-40B4-BE49-F238E27FC236}">
                <a16:creationId xmlns:a16="http://schemas.microsoft.com/office/drawing/2014/main" id="{7D314556-DE08-4A03-940E-ED59EA4EE3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30710" y="3130213"/>
            <a:ext cx="1741085" cy="3513944"/>
          </a:xfrm>
          <a:prstGeom prst="rect">
            <a:avLst/>
          </a:prstGeom>
        </p:spPr>
      </p:pic>
    </p:spTree>
    <p:extLst>
      <p:ext uri="{BB962C8B-B14F-4D97-AF65-F5344CB8AC3E}">
        <p14:creationId xmlns:p14="http://schemas.microsoft.com/office/powerpoint/2010/main" val="22947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7C3A0A-68FA-464D-B923-DA91F4236CB6}"/>
              </a:ext>
            </a:extLst>
          </p:cNvPr>
          <p:cNvSpPr>
            <a:spLocks noGrp="1"/>
          </p:cNvSpPr>
          <p:nvPr>
            <p:ph type="title"/>
          </p:nvPr>
        </p:nvSpPr>
        <p:spPr/>
        <p:txBody>
          <a:bodyPr/>
          <a:lstStyle/>
          <a:p>
            <a:r>
              <a:rPr lang="de-DE" dirty="0"/>
              <a:t>Verantwortung</a:t>
            </a:r>
          </a:p>
        </p:txBody>
      </p:sp>
      <p:sp>
        <p:nvSpPr>
          <p:cNvPr id="6" name="Inhaltsplatzhalter 5">
            <a:extLst>
              <a:ext uri="{FF2B5EF4-FFF2-40B4-BE49-F238E27FC236}">
                <a16:creationId xmlns:a16="http://schemas.microsoft.com/office/drawing/2014/main" id="{122BC781-E6EC-4B5D-AED5-D45F7DDC05E7}"/>
              </a:ext>
            </a:extLst>
          </p:cNvPr>
          <p:cNvSpPr>
            <a:spLocks noGrp="1"/>
          </p:cNvSpPr>
          <p:nvPr>
            <p:ph sz="quarter" idx="4"/>
          </p:nvPr>
        </p:nvSpPr>
        <p:spPr>
          <a:xfrm>
            <a:off x="499759" y="1196752"/>
            <a:ext cx="5389033" cy="1224136"/>
          </a:xfrm>
        </p:spPr>
        <p:txBody>
          <a:bodyPr/>
          <a:lstStyle/>
          <a:p>
            <a:r>
              <a:rPr lang="de-DE" u="sng" dirty="0"/>
              <a:t>Jede</a:t>
            </a:r>
            <a:r>
              <a:rPr lang="de-DE" dirty="0"/>
              <a:t> Projektaufgabe bekommt eine verantwortliche Rolle </a:t>
            </a:r>
            <a:r>
              <a:rPr lang="de-DE" sz="1800" i="1" dirty="0"/>
              <a:t>(nicht Mitarbeiter!)</a:t>
            </a:r>
            <a:r>
              <a:rPr lang="de-DE" dirty="0"/>
              <a:t> innerhalb des Teams zugeordnet</a:t>
            </a:r>
          </a:p>
        </p:txBody>
      </p:sp>
      <p:pic>
        <p:nvPicPr>
          <p:cNvPr id="16" name="Grafik 15">
            <a:extLst>
              <a:ext uri="{FF2B5EF4-FFF2-40B4-BE49-F238E27FC236}">
                <a16:creationId xmlns:a16="http://schemas.microsoft.com/office/drawing/2014/main" id="{815B875D-7E19-40F1-890A-45B265BF1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995" y="27384"/>
            <a:ext cx="5939005" cy="6858000"/>
          </a:xfrm>
          <a:prstGeom prst="rect">
            <a:avLst/>
          </a:prstGeom>
        </p:spPr>
      </p:pic>
      <p:pic>
        <p:nvPicPr>
          <p:cNvPr id="18" name="Grafik 17" descr="Ein Bild, das Person, weiblich enthält.&#10;&#10;Automatisch generierte Beschreibung">
            <a:extLst>
              <a:ext uri="{FF2B5EF4-FFF2-40B4-BE49-F238E27FC236}">
                <a16:creationId xmlns:a16="http://schemas.microsoft.com/office/drawing/2014/main" id="{B3E88B07-981F-4A5C-970D-BA61E092F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675" y="27384"/>
            <a:ext cx="5939005" cy="6858000"/>
          </a:xfrm>
          <a:prstGeom prst="rect">
            <a:avLst/>
          </a:prstGeom>
        </p:spPr>
      </p:pic>
      <p:sp>
        <p:nvSpPr>
          <p:cNvPr id="19" name="Inhaltsplatzhalter 5">
            <a:extLst>
              <a:ext uri="{FF2B5EF4-FFF2-40B4-BE49-F238E27FC236}">
                <a16:creationId xmlns:a16="http://schemas.microsoft.com/office/drawing/2014/main" id="{890692BF-17C4-4528-849E-D992704EE366}"/>
              </a:ext>
            </a:extLst>
          </p:cNvPr>
          <p:cNvSpPr txBox="1">
            <a:spLocks/>
          </p:cNvSpPr>
          <p:nvPr/>
        </p:nvSpPr>
        <p:spPr>
          <a:xfrm>
            <a:off x="479376" y="2420888"/>
            <a:ext cx="5389033"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70000"/>
              </a:buClr>
              <a:buFont typeface="Wingdings" panose="05000000000000000000" pitchFamily="2" charset="2"/>
              <a:buChar char="Ø"/>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Wingdings" panose="05000000000000000000" pitchFamily="2" charset="2"/>
              <a:buChar char="Ø"/>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Wingdings" panose="05000000000000000000" pitchFamily="2" charset="2"/>
              <a:buChar char="Ø"/>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de-DE" dirty="0"/>
              <a:t>Der „Hutträger“ </a:t>
            </a:r>
            <a:r>
              <a:rPr lang="de-DE" sz="1800" i="1" dirty="0"/>
              <a:t>(=Inhaber der Rolle)</a:t>
            </a:r>
            <a:r>
              <a:rPr lang="de-DE" dirty="0"/>
              <a:t> ist vollumfänglich verantwortlich</a:t>
            </a:r>
          </a:p>
        </p:txBody>
      </p:sp>
      <p:sp>
        <p:nvSpPr>
          <p:cNvPr id="20" name="Inhaltsplatzhalter 5">
            <a:extLst>
              <a:ext uri="{FF2B5EF4-FFF2-40B4-BE49-F238E27FC236}">
                <a16:creationId xmlns:a16="http://schemas.microsoft.com/office/drawing/2014/main" id="{294BE6D9-E241-4F7C-96C4-8AE1066B3FE5}"/>
              </a:ext>
            </a:extLst>
          </p:cNvPr>
          <p:cNvSpPr txBox="1">
            <a:spLocks/>
          </p:cNvSpPr>
          <p:nvPr/>
        </p:nvSpPr>
        <p:spPr>
          <a:xfrm>
            <a:off x="479376" y="3284984"/>
            <a:ext cx="5389033"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D70000"/>
              </a:buClr>
              <a:buFont typeface="Wingdings" panose="05000000000000000000" pitchFamily="2" charset="2"/>
              <a:buChar char="Ø"/>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Wingdings" panose="05000000000000000000" pitchFamily="2" charset="2"/>
              <a:buChar char="Ø"/>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Wingdings" panose="05000000000000000000" pitchFamily="2" charset="2"/>
              <a:buChar char="Ø"/>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de-DE" dirty="0"/>
              <a:t>Ist die Aufgabe zu umfangreich, kann er durch weitere Rollen oder Kollegen mit derselben Rollenzuordnung </a:t>
            </a:r>
            <a:r>
              <a:rPr lang="de-DE" u="sng" dirty="0"/>
              <a:t>untergeordnet </a:t>
            </a:r>
            <a:r>
              <a:rPr lang="de-DE" dirty="0"/>
              <a:t>unterstützt werden</a:t>
            </a:r>
          </a:p>
        </p:txBody>
      </p:sp>
      <p:sp>
        <p:nvSpPr>
          <p:cNvPr id="21" name="Inhaltsplatzhalter 5">
            <a:extLst>
              <a:ext uri="{FF2B5EF4-FFF2-40B4-BE49-F238E27FC236}">
                <a16:creationId xmlns:a16="http://schemas.microsoft.com/office/drawing/2014/main" id="{0F148BA8-5EF1-4234-AD82-2A48DBBDB10E}"/>
              </a:ext>
            </a:extLst>
          </p:cNvPr>
          <p:cNvSpPr txBox="1">
            <a:spLocks/>
          </p:cNvSpPr>
          <p:nvPr/>
        </p:nvSpPr>
        <p:spPr>
          <a:xfrm>
            <a:off x="499759" y="5510658"/>
            <a:ext cx="5389033" cy="122413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rgbClr val="D70000"/>
              </a:buClr>
              <a:buFont typeface="Wingdings" panose="05000000000000000000" pitchFamily="2" charset="2"/>
              <a:buChar char="Ø"/>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rgbClr val="D70000"/>
              </a:buClr>
              <a:buFont typeface="Wingdings" panose="05000000000000000000" pitchFamily="2" charset="2"/>
              <a:buChar char="Ø"/>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D70000"/>
              </a:buClr>
              <a:buFont typeface="Wingdings" panose="05000000000000000000" pitchFamily="2" charset="2"/>
              <a:buChar char="Ø"/>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D70000"/>
              </a:buClr>
              <a:buFont typeface="Wingdings" panose="05000000000000000000" pitchFamily="2" charset="2"/>
              <a:buChar char="Ø"/>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de-DE" b="1" dirty="0"/>
              <a:t>An Vertretungsregeln denken. Es gibt immer einen verantwortlichen Inhaber der Hauptansprechrolle!</a:t>
            </a:r>
          </a:p>
        </p:txBody>
      </p:sp>
      <p:pic>
        <p:nvPicPr>
          <p:cNvPr id="23" name="Grafik 22" descr="Ein Bild, das Person enthält.&#10;&#10;Automatisch generierte Beschreibung">
            <a:extLst>
              <a:ext uri="{FF2B5EF4-FFF2-40B4-BE49-F238E27FC236}">
                <a16:creationId xmlns:a16="http://schemas.microsoft.com/office/drawing/2014/main" id="{C47C8B2E-928D-4C6E-8EA1-1EDD3A5E1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581" y="27384"/>
            <a:ext cx="5939005" cy="6858000"/>
          </a:xfrm>
          <a:prstGeom prst="rect">
            <a:avLst/>
          </a:prstGeom>
        </p:spPr>
      </p:pic>
      <p:pic>
        <p:nvPicPr>
          <p:cNvPr id="25" name="Grafik 24" descr="Ein Bild, das Person, stehend, darstellend, weiblich enthält.&#10;&#10;Automatisch generierte Beschreibung">
            <a:extLst>
              <a:ext uri="{FF2B5EF4-FFF2-40B4-BE49-F238E27FC236}">
                <a16:creationId xmlns:a16="http://schemas.microsoft.com/office/drawing/2014/main" id="{4BAE9CAB-7BC3-4CEB-9420-A059D383E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016" y="27384"/>
            <a:ext cx="5939005" cy="6858000"/>
          </a:xfrm>
          <a:prstGeom prst="rect">
            <a:avLst/>
          </a:prstGeom>
        </p:spPr>
      </p:pic>
      <p:pic>
        <p:nvPicPr>
          <p:cNvPr id="27" name="Grafik 26" descr="Ein Bild, das Person, stehend, darstellend, Personen enthält.&#10;&#10;Automatisch generierte Beschreibung">
            <a:extLst>
              <a:ext uri="{FF2B5EF4-FFF2-40B4-BE49-F238E27FC236}">
                <a16:creationId xmlns:a16="http://schemas.microsoft.com/office/drawing/2014/main" id="{0ACD43E7-5B64-4892-831A-CA29B69D6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5423" y="27384"/>
            <a:ext cx="5939005" cy="6858000"/>
          </a:xfrm>
          <a:prstGeom prst="rect">
            <a:avLst/>
          </a:prstGeom>
        </p:spPr>
      </p:pic>
    </p:spTree>
    <p:extLst>
      <p:ext uri="{BB962C8B-B14F-4D97-AF65-F5344CB8AC3E}">
        <p14:creationId xmlns:p14="http://schemas.microsoft.com/office/powerpoint/2010/main" val="24377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9E0514D-E4FB-4BB9-BAEC-257C2AEB11A6}"/>
              </a:ext>
            </a:extLst>
          </p:cNvPr>
          <p:cNvSpPr>
            <a:spLocks noGrp="1"/>
          </p:cNvSpPr>
          <p:nvPr>
            <p:ph type="title"/>
          </p:nvPr>
        </p:nvSpPr>
        <p:spPr/>
        <p:txBody>
          <a:bodyPr/>
          <a:lstStyle/>
          <a:p>
            <a:r>
              <a:rPr lang="de-DE" dirty="0"/>
              <a:t>TEAM und Führung…</a:t>
            </a:r>
          </a:p>
        </p:txBody>
      </p:sp>
      <p:sp>
        <p:nvSpPr>
          <p:cNvPr id="9" name="Rechteck: abgerundete Ecken 8">
            <a:extLst>
              <a:ext uri="{FF2B5EF4-FFF2-40B4-BE49-F238E27FC236}">
                <a16:creationId xmlns:a16="http://schemas.microsoft.com/office/drawing/2014/main" id="{1AC53B41-EF80-43A9-AC2B-30528BDF6DCD}"/>
              </a:ext>
            </a:extLst>
          </p:cNvPr>
          <p:cNvSpPr/>
          <p:nvPr/>
        </p:nvSpPr>
        <p:spPr>
          <a:xfrm rot="562848">
            <a:off x="1337690" y="1045678"/>
            <a:ext cx="3942064" cy="117476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(T)</a:t>
            </a:r>
            <a:r>
              <a:rPr lang="de-DE" sz="2000" b="1" dirty="0" err="1">
                <a:solidFill>
                  <a:schemeClr val="tx1"/>
                </a:solidFill>
              </a:rPr>
              <a:t>oll</a:t>
            </a:r>
            <a:r>
              <a:rPr lang="de-DE" sz="2000" b="1" dirty="0">
                <a:solidFill>
                  <a:schemeClr val="tx1"/>
                </a:solidFill>
              </a:rPr>
              <a:t> (e)in (a)</a:t>
            </a:r>
            <a:r>
              <a:rPr lang="de-DE" sz="2000" b="1" dirty="0" err="1">
                <a:solidFill>
                  <a:schemeClr val="tx1"/>
                </a:solidFill>
              </a:rPr>
              <a:t>nderer</a:t>
            </a:r>
            <a:r>
              <a:rPr lang="de-DE" sz="2000" b="1" dirty="0">
                <a:solidFill>
                  <a:schemeClr val="tx1"/>
                </a:solidFill>
              </a:rPr>
              <a:t> (m)</a:t>
            </a:r>
            <a:r>
              <a:rPr lang="de-DE" sz="2000" b="1" dirty="0" err="1">
                <a:solidFill>
                  <a:schemeClr val="tx1"/>
                </a:solidFill>
              </a:rPr>
              <a:t>achts</a:t>
            </a:r>
            <a:r>
              <a:rPr lang="de-DE" sz="2000" b="1" dirty="0">
                <a:solidFill>
                  <a:schemeClr val="tx1"/>
                </a:solidFill>
              </a:rPr>
              <a:t>!</a:t>
            </a:r>
          </a:p>
          <a:p>
            <a:pPr algn="ctr"/>
            <a:r>
              <a:rPr lang="de-DE" sz="1200" i="1" dirty="0">
                <a:solidFill>
                  <a:schemeClr val="tx1"/>
                </a:solidFill>
              </a:rPr>
              <a:t>(allgemeine Begriffsdefinition)</a:t>
            </a:r>
          </a:p>
        </p:txBody>
      </p:sp>
      <p:sp>
        <p:nvSpPr>
          <p:cNvPr id="10" name="Rechteck: abgerundete Ecken 9">
            <a:extLst>
              <a:ext uri="{FF2B5EF4-FFF2-40B4-BE49-F238E27FC236}">
                <a16:creationId xmlns:a16="http://schemas.microsoft.com/office/drawing/2014/main" id="{DD9A22C2-C0F0-4660-A578-9EFA57110694}"/>
              </a:ext>
            </a:extLst>
          </p:cNvPr>
          <p:cNvSpPr/>
          <p:nvPr/>
        </p:nvSpPr>
        <p:spPr>
          <a:xfrm rot="21143412">
            <a:off x="7968208" y="5151886"/>
            <a:ext cx="3942064" cy="117476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Treppe muss von oben gekehrt werden.“ </a:t>
            </a:r>
          </a:p>
          <a:p>
            <a:pPr algn="ctr"/>
            <a:r>
              <a:rPr lang="de-DE" sz="1200" i="1" dirty="0">
                <a:solidFill>
                  <a:schemeClr val="tx1"/>
                </a:solidFill>
              </a:rPr>
              <a:t>(Hermann Simon, </a:t>
            </a:r>
          </a:p>
          <a:p>
            <a:pPr algn="ctr"/>
            <a:r>
              <a:rPr lang="de-DE" sz="1200" i="1" dirty="0">
                <a:solidFill>
                  <a:schemeClr val="tx1"/>
                </a:solidFill>
              </a:rPr>
              <a:t>Unternehmensberater und Unternehmer, 1947)</a:t>
            </a:r>
          </a:p>
        </p:txBody>
      </p:sp>
      <p:sp>
        <p:nvSpPr>
          <p:cNvPr id="11" name="Rechteck: abgerundete Ecken 10">
            <a:extLst>
              <a:ext uri="{FF2B5EF4-FFF2-40B4-BE49-F238E27FC236}">
                <a16:creationId xmlns:a16="http://schemas.microsoft.com/office/drawing/2014/main" id="{13ED391B-5E66-4298-A84E-6D7C34409C5C}"/>
              </a:ext>
            </a:extLst>
          </p:cNvPr>
          <p:cNvSpPr/>
          <p:nvPr/>
        </p:nvSpPr>
        <p:spPr>
          <a:xfrm rot="21165597">
            <a:off x="5437550" y="976358"/>
            <a:ext cx="3951631"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ich einem Minister einen Befehl gebe, überlasse ich es ihm, die Mittel zu finden, um ihn auszuführen.“ </a:t>
            </a:r>
          </a:p>
          <a:p>
            <a:pPr algn="ctr"/>
            <a:r>
              <a:rPr lang="de-DE" sz="1200" i="1" dirty="0">
                <a:solidFill>
                  <a:schemeClr val="tx1"/>
                </a:solidFill>
              </a:rPr>
              <a:t>(Napoleon Bonaparte, </a:t>
            </a:r>
          </a:p>
          <a:p>
            <a:pPr algn="ctr"/>
            <a:r>
              <a:rPr lang="de-DE" sz="1200" i="1" dirty="0">
                <a:solidFill>
                  <a:schemeClr val="tx1"/>
                </a:solidFill>
              </a:rPr>
              <a:t>Kaiser der Franzosen, 1769-1821 )</a:t>
            </a:r>
          </a:p>
        </p:txBody>
      </p:sp>
      <p:sp>
        <p:nvSpPr>
          <p:cNvPr id="12" name="Rechteck: abgerundete Ecken 11">
            <a:extLst>
              <a:ext uri="{FF2B5EF4-FFF2-40B4-BE49-F238E27FC236}">
                <a16:creationId xmlns:a16="http://schemas.microsoft.com/office/drawing/2014/main" id="{F0DAF0ED-6248-4F4E-865A-5DEE39128637}"/>
              </a:ext>
            </a:extLst>
          </p:cNvPr>
          <p:cNvSpPr/>
          <p:nvPr/>
        </p:nvSpPr>
        <p:spPr>
          <a:xfrm>
            <a:off x="4709971" y="3105532"/>
            <a:ext cx="6356330"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„Wer seiner Führungsrolle gerecht werden will, muss genug Vernunft besitzen, um die Aufgaben den richtigen Leuten zu übertragen, und genügend Selbstdisziplin, um ihnen nicht ins Handwerk zu pfuschen.“ </a:t>
            </a:r>
          </a:p>
          <a:p>
            <a:pPr algn="ctr"/>
            <a:r>
              <a:rPr lang="de-DE" sz="1200" i="1" dirty="0">
                <a:solidFill>
                  <a:schemeClr val="tx1"/>
                </a:solidFill>
              </a:rPr>
              <a:t>(Theodore Roosevelt, 26. Präsident der Vereinigten Staaten,1858-1919)</a:t>
            </a:r>
          </a:p>
        </p:txBody>
      </p:sp>
      <p:grpSp>
        <p:nvGrpSpPr>
          <p:cNvPr id="28" name="Gruppieren 27">
            <a:extLst>
              <a:ext uri="{FF2B5EF4-FFF2-40B4-BE49-F238E27FC236}">
                <a16:creationId xmlns:a16="http://schemas.microsoft.com/office/drawing/2014/main" id="{080C015A-5020-42A5-93AF-386609879520}"/>
              </a:ext>
            </a:extLst>
          </p:cNvPr>
          <p:cNvGrpSpPr/>
          <p:nvPr/>
        </p:nvGrpSpPr>
        <p:grpSpPr>
          <a:xfrm>
            <a:off x="7032104" y="1223675"/>
            <a:ext cx="2115463" cy="621149"/>
            <a:chOff x="7032104" y="1340768"/>
            <a:chExt cx="2115463" cy="621149"/>
          </a:xfrm>
        </p:grpSpPr>
        <p:cxnSp>
          <p:nvCxnSpPr>
            <p:cNvPr id="15" name="Gerader Verbinder 14">
              <a:extLst>
                <a:ext uri="{FF2B5EF4-FFF2-40B4-BE49-F238E27FC236}">
                  <a16:creationId xmlns:a16="http://schemas.microsoft.com/office/drawing/2014/main" id="{E60F392F-1909-4AFF-A129-C5E1A2D43015}"/>
                </a:ext>
              </a:extLst>
            </p:cNvPr>
            <p:cNvCxnSpPr>
              <a:cxnSpLocks/>
            </p:cNvCxnSpPr>
            <p:nvPr/>
          </p:nvCxnSpPr>
          <p:spPr>
            <a:xfrm flipV="1">
              <a:off x="8400256" y="1340768"/>
              <a:ext cx="232539" cy="21602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98CB832C-92DA-4F0F-9F67-058443DC0442}"/>
                </a:ext>
              </a:extLst>
            </p:cNvPr>
            <p:cNvCxnSpPr>
              <a:cxnSpLocks/>
            </p:cNvCxnSpPr>
            <p:nvPr/>
          </p:nvCxnSpPr>
          <p:spPr>
            <a:xfrm>
              <a:off x="8389856" y="1395167"/>
              <a:ext cx="226424" cy="8961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3EFB3B2B-F2C8-401F-A6DB-AF47831D6397}"/>
                </a:ext>
              </a:extLst>
            </p:cNvPr>
            <p:cNvCxnSpPr>
              <a:cxnSpLocks/>
            </p:cNvCxnSpPr>
            <p:nvPr/>
          </p:nvCxnSpPr>
          <p:spPr>
            <a:xfrm>
              <a:off x="7032104" y="1809517"/>
              <a:ext cx="144016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DC61A415-0584-45FC-9D14-E7EBAC67F7F3}"/>
                </a:ext>
              </a:extLst>
            </p:cNvPr>
            <p:cNvCxnSpPr>
              <a:cxnSpLocks/>
            </p:cNvCxnSpPr>
            <p:nvPr/>
          </p:nvCxnSpPr>
          <p:spPr>
            <a:xfrm flipV="1">
              <a:off x="7104112" y="1700808"/>
              <a:ext cx="1285744" cy="26110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10EE0140-EE12-4C32-9FEA-819C935BCAB5}"/>
                </a:ext>
              </a:extLst>
            </p:cNvPr>
            <p:cNvCxnSpPr>
              <a:cxnSpLocks/>
            </p:cNvCxnSpPr>
            <p:nvPr/>
          </p:nvCxnSpPr>
          <p:spPr>
            <a:xfrm>
              <a:off x="9048328" y="1409502"/>
              <a:ext cx="99239" cy="3927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2" name="Grafik 31" descr="Geschäftsmann verwirrt">
            <a:extLst>
              <a:ext uri="{FF2B5EF4-FFF2-40B4-BE49-F238E27FC236}">
                <a16:creationId xmlns:a16="http://schemas.microsoft.com/office/drawing/2014/main" id="{726D1A82-079A-48C8-8F88-57823D1C2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835" y="3305623"/>
            <a:ext cx="1495623" cy="3092524"/>
          </a:xfrm>
          <a:prstGeom prst="rect">
            <a:avLst/>
          </a:prstGeom>
        </p:spPr>
      </p:pic>
      <p:pic>
        <p:nvPicPr>
          <p:cNvPr id="34" name="Grafik 33" descr="Frau frustriert">
            <a:extLst>
              <a:ext uri="{FF2B5EF4-FFF2-40B4-BE49-F238E27FC236}">
                <a16:creationId xmlns:a16="http://schemas.microsoft.com/office/drawing/2014/main" id="{4AF9AA18-8ABB-4A33-8BBB-AA7433CB51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699" y="3455621"/>
            <a:ext cx="962739" cy="3092525"/>
          </a:xfrm>
          <a:prstGeom prst="rect">
            <a:avLst/>
          </a:prstGeom>
        </p:spPr>
      </p:pic>
      <p:pic>
        <p:nvPicPr>
          <p:cNvPr id="36" name="Grafik 35" descr="Sportlerin beunruhigt">
            <a:extLst>
              <a:ext uri="{FF2B5EF4-FFF2-40B4-BE49-F238E27FC236}">
                <a16:creationId xmlns:a16="http://schemas.microsoft.com/office/drawing/2014/main" id="{78726A69-EA2E-4BEA-B7DC-78944AEE4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1836" y="3605625"/>
            <a:ext cx="931049" cy="3092522"/>
          </a:xfrm>
          <a:prstGeom prst="rect">
            <a:avLst/>
          </a:prstGeom>
        </p:spPr>
      </p:pic>
      <p:pic>
        <p:nvPicPr>
          <p:cNvPr id="38" name="Grafik 37" descr="Geschäftsfrau denkend">
            <a:extLst>
              <a:ext uri="{FF2B5EF4-FFF2-40B4-BE49-F238E27FC236}">
                <a16:creationId xmlns:a16="http://schemas.microsoft.com/office/drawing/2014/main" id="{E28D2D63-6354-44FA-AFE7-7A735501F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9486" y="3755621"/>
            <a:ext cx="761814" cy="3092525"/>
          </a:xfrm>
          <a:prstGeom prst="rect">
            <a:avLst/>
          </a:prstGeom>
        </p:spPr>
      </p:pic>
      <p:pic>
        <p:nvPicPr>
          <p:cNvPr id="30" name="Grafik 29" descr="Geschäftsmann im Gespräch">
            <a:extLst>
              <a:ext uri="{FF2B5EF4-FFF2-40B4-BE49-F238E27FC236}">
                <a16:creationId xmlns:a16="http://schemas.microsoft.com/office/drawing/2014/main" id="{B20A21BB-2B3D-44ED-97AD-F2F30BBF6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093" y="980728"/>
            <a:ext cx="2059701" cy="5764542"/>
          </a:xfrm>
          <a:prstGeom prst="rect">
            <a:avLst/>
          </a:prstGeom>
        </p:spPr>
      </p:pic>
    </p:spTree>
    <p:extLst>
      <p:ext uri="{BB962C8B-B14F-4D97-AF65-F5344CB8AC3E}">
        <p14:creationId xmlns:p14="http://schemas.microsoft.com/office/powerpoint/2010/main" val="192137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Ziele und Visionen</a:t>
            </a:r>
          </a:p>
        </p:txBody>
      </p:sp>
      <p:sp>
        <p:nvSpPr>
          <p:cNvPr id="7" name="Rechteck: abgerundete Ecken 6">
            <a:extLst>
              <a:ext uri="{FF2B5EF4-FFF2-40B4-BE49-F238E27FC236}">
                <a16:creationId xmlns:a16="http://schemas.microsoft.com/office/drawing/2014/main" id="{564C027F-BE26-45C4-9BFE-C2134B089B84}"/>
              </a:ext>
            </a:extLst>
          </p:cNvPr>
          <p:cNvSpPr/>
          <p:nvPr/>
        </p:nvSpPr>
        <p:spPr>
          <a:xfrm rot="286768">
            <a:off x="595922" y="2069418"/>
            <a:ext cx="3737433" cy="1791935"/>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du nicht weißt, wohin du gehst… Wie kannst du erwarten, dass du da ankommst?“</a:t>
            </a:r>
          </a:p>
          <a:p>
            <a:pPr algn="ctr"/>
            <a:r>
              <a:rPr lang="de-DE" sz="1200" i="1" dirty="0">
                <a:solidFill>
                  <a:schemeClr val="tx1"/>
                </a:solidFill>
              </a:rPr>
              <a:t>(Basil S. Walsh, </a:t>
            </a:r>
          </a:p>
          <a:p>
            <a:pPr algn="ctr"/>
            <a:r>
              <a:rPr lang="de-DE" sz="1200" i="1" dirty="0">
                <a:solidFill>
                  <a:schemeClr val="tx1"/>
                </a:solidFill>
              </a:rPr>
              <a:t>US-Versicherungsunternehmer, 1878-1943)</a:t>
            </a:r>
          </a:p>
        </p:txBody>
      </p:sp>
      <p:pic>
        <p:nvPicPr>
          <p:cNvPr id="1026" name="Picture 2" descr="Darts, Target, Bull'S Eye, Arrow, Delivering, Middle">
            <a:extLst>
              <a:ext uri="{FF2B5EF4-FFF2-40B4-BE49-F238E27FC236}">
                <a16:creationId xmlns:a16="http://schemas.microsoft.com/office/drawing/2014/main" id="{EEDF054A-3CB9-4962-9FD1-B37AE94AD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523" y="4432022"/>
            <a:ext cx="4620909" cy="2425978"/>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abgerundete Ecken 7">
            <a:extLst>
              <a:ext uri="{FF2B5EF4-FFF2-40B4-BE49-F238E27FC236}">
                <a16:creationId xmlns:a16="http://schemas.microsoft.com/office/drawing/2014/main" id="{576EA507-965A-4F04-8F37-0128CE1F15F9}"/>
              </a:ext>
            </a:extLst>
          </p:cNvPr>
          <p:cNvSpPr/>
          <p:nvPr/>
        </p:nvSpPr>
        <p:spPr>
          <a:xfrm>
            <a:off x="4714875" y="902487"/>
            <a:ext cx="2762249" cy="121654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„Ziele sind Träume mit Deadlines.“</a:t>
            </a:r>
          </a:p>
          <a:p>
            <a:pPr algn="ctr"/>
            <a:r>
              <a:rPr lang="de-DE" sz="1200" i="1" dirty="0">
                <a:solidFill>
                  <a:schemeClr val="tx1"/>
                </a:solidFill>
              </a:rPr>
              <a:t>(allgemeine Projektweisheit, wahrscheinlich nach Diana Scharf)</a:t>
            </a:r>
          </a:p>
        </p:txBody>
      </p:sp>
      <p:sp>
        <p:nvSpPr>
          <p:cNvPr id="9" name="Rechteck: abgerundete Ecken 8">
            <a:extLst>
              <a:ext uri="{FF2B5EF4-FFF2-40B4-BE49-F238E27FC236}">
                <a16:creationId xmlns:a16="http://schemas.microsoft.com/office/drawing/2014/main" id="{28FA34F3-8A50-4CC6-A4C4-BB18D5D40ADB}"/>
              </a:ext>
            </a:extLst>
          </p:cNvPr>
          <p:cNvSpPr/>
          <p:nvPr/>
        </p:nvSpPr>
        <p:spPr>
          <a:xfrm rot="21372580">
            <a:off x="1103988" y="4770154"/>
            <a:ext cx="5773861" cy="165985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“Leistungsstarke Führungskräfte helfen anderen, die Notwendigkeit von Veränderungen zu verstehen und eine gemeinsame Vision vom gewünschten Ergebnis zu entwickeln.“</a:t>
            </a:r>
          </a:p>
          <a:p>
            <a:pPr algn="ctr"/>
            <a:r>
              <a:rPr lang="de-DE" sz="1200" i="1" dirty="0">
                <a:solidFill>
                  <a:schemeClr val="tx1"/>
                </a:solidFill>
              </a:rPr>
              <a:t>(John P. Kotter, Professor für Führungsmanagement, 1947)</a:t>
            </a:r>
          </a:p>
        </p:txBody>
      </p:sp>
      <p:sp>
        <p:nvSpPr>
          <p:cNvPr id="10" name="Rechteck: abgerundete Ecken 9">
            <a:extLst>
              <a:ext uri="{FF2B5EF4-FFF2-40B4-BE49-F238E27FC236}">
                <a16:creationId xmlns:a16="http://schemas.microsoft.com/office/drawing/2014/main" id="{FF28B957-BA94-4E7C-9D59-E02FB25026B3}"/>
              </a:ext>
            </a:extLst>
          </p:cNvPr>
          <p:cNvSpPr/>
          <p:nvPr/>
        </p:nvSpPr>
        <p:spPr>
          <a:xfrm rot="286768">
            <a:off x="8259567" y="973213"/>
            <a:ext cx="3578834" cy="102096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„Das Geheimnis des Erfolgs ist die Beständigkeit des Ziels.“ </a:t>
            </a:r>
            <a:r>
              <a:rPr lang="de-DE" sz="1200" i="1" dirty="0">
                <a:solidFill>
                  <a:schemeClr val="tx1"/>
                </a:solidFill>
              </a:rPr>
              <a:t>(Benjamin Disraeli, britischer Staatsmann und erfolgreicher Romanschriftsteller, 1804-1881 )</a:t>
            </a:r>
          </a:p>
        </p:txBody>
      </p:sp>
      <p:sp>
        <p:nvSpPr>
          <p:cNvPr id="13" name="Rechteck: abgerundete Ecken 12">
            <a:extLst>
              <a:ext uri="{FF2B5EF4-FFF2-40B4-BE49-F238E27FC236}">
                <a16:creationId xmlns:a16="http://schemas.microsoft.com/office/drawing/2014/main" id="{6663279E-77CD-43EE-B62A-01720A7D69C8}"/>
              </a:ext>
            </a:extLst>
          </p:cNvPr>
          <p:cNvSpPr/>
          <p:nvPr/>
        </p:nvSpPr>
        <p:spPr>
          <a:xfrm rot="286768">
            <a:off x="6563594" y="2444207"/>
            <a:ext cx="4138402" cy="166263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Definition von Wahnsinn ist, immer wieder das Gleiche zu tun und andere Ergebnisse zu erwarten.“</a:t>
            </a:r>
          </a:p>
          <a:p>
            <a:pPr algn="ctr"/>
            <a:r>
              <a:rPr lang="de-DE" sz="1200" i="1" dirty="0">
                <a:solidFill>
                  <a:schemeClr val="tx1"/>
                </a:solidFill>
              </a:rPr>
              <a:t>(Albert Einstein, theoretischen Physiker, 1879-1955)</a:t>
            </a:r>
          </a:p>
        </p:txBody>
      </p:sp>
    </p:spTree>
    <p:extLst>
      <p:ext uri="{BB962C8B-B14F-4D97-AF65-F5344CB8AC3E}">
        <p14:creationId xmlns:p14="http://schemas.microsoft.com/office/powerpoint/2010/main" val="13999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Scheitern</a:t>
            </a:r>
          </a:p>
        </p:txBody>
      </p:sp>
      <p:pic>
        <p:nvPicPr>
          <p:cNvPr id="14" name="Grafik 13" descr="Kundendienstmitarbeiter verwirrt">
            <a:extLst>
              <a:ext uri="{FF2B5EF4-FFF2-40B4-BE49-F238E27FC236}">
                <a16:creationId xmlns:a16="http://schemas.microsoft.com/office/drawing/2014/main" id="{ADCF81F2-5CBA-4915-A6A8-7E1F2D6B1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4078">
            <a:off x="265825" y="3896328"/>
            <a:ext cx="3273961" cy="2928480"/>
          </a:xfrm>
          <a:prstGeom prst="rect">
            <a:avLst/>
          </a:prstGeom>
        </p:spPr>
      </p:pic>
      <p:sp>
        <p:nvSpPr>
          <p:cNvPr id="32" name="Rechteck: abgerundete Ecken 31">
            <a:extLst>
              <a:ext uri="{FF2B5EF4-FFF2-40B4-BE49-F238E27FC236}">
                <a16:creationId xmlns:a16="http://schemas.microsoft.com/office/drawing/2014/main" id="{027B5356-34EB-4B49-9678-64B7951D6EB4}"/>
              </a:ext>
            </a:extLst>
          </p:cNvPr>
          <p:cNvSpPr/>
          <p:nvPr/>
        </p:nvSpPr>
        <p:spPr>
          <a:xfrm rot="21200153">
            <a:off x="5188178" y="973898"/>
            <a:ext cx="4085849" cy="143330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“Scheitern ist einfach die Gelegenheit, von vorne anzufangen, diesmal intelligenter.“</a:t>
            </a:r>
          </a:p>
          <a:p>
            <a:pPr algn="ctr"/>
            <a:r>
              <a:rPr lang="de-DE" sz="1200" i="1" dirty="0">
                <a:solidFill>
                  <a:schemeClr val="tx1"/>
                </a:solidFill>
              </a:rPr>
              <a:t>(Henry Ford, Gründer der Ford Motor Company, 1863-1947)</a:t>
            </a:r>
          </a:p>
        </p:txBody>
      </p:sp>
      <p:sp>
        <p:nvSpPr>
          <p:cNvPr id="33" name="Rechteck: abgerundete Ecken 32">
            <a:extLst>
              <a:ext uri="{FF2B5EF4-FFF2-40B4-BE49-F238E27FC236}">
                <a16:creationId xmlns:a16="http://schemas.microsoft.com/office/drawing/2014/main" id="{4E42CA6B-369E-4806-99FC-08283205DDD4}"/>
              </a:ext>
            </a:extLst>
          </p:cNvPr>
          <p:cNvSpPr/>
          <p:nvPr/>
        </p:nvSpPr>
        <p:spPr>
          <a:xfrm rot="412563">
            <a:off x="322719" y="1199431"/>
            <a:ext cx="3973412" cy="130276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„Es gibt keine Misserfolge, nur Erfahrungen und deine Reaktionen darauf.“</a:t>
            </a:r>
          </a:p>
          <a:p>
            <a:pPr algn="ctr"/>
            <a:r>
              <a:rPr lang="de-DE" sz="1200" i="1" dirty="0">
                <a:solidFill>
                  <a:schemeClr val="tx1"/>
                </a:solidFill>
              </a:rPr>
              <a:t>(Tom Krause, Sänger, 1934-2013)</a:t>
            </a:r>
          </a:p>
        </p:txBody>
      </p:sp>
      <p:sp>
        <p:nvSpPr>
          <p:cNvPr id="34" name="Rechteck: abgerundete Ecken 33">
            <a:extLst>
              <a:ext uri="{FF2B5EF4-FFF2-40B4-BE49-F238E27FC236}">
                <a16:creationId xmlns:a16="http://schemas.microsoft.com/office/drawing/2014/main" id="{0E611F71-975D-4325-BC70-3894FDAEB2FA}"/>
              </a:ext>
            </a:extLst>
          </p:cNvPr>
          <p:cNvSpPr/>
          <p:nvPr/>
        </p:nvSpPr>
        <p:spPr>
          <a:xfrm>
            <a:off x="7896200" y="5287402"/>
            <a:ext cx="3973412" cy="130276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„Wer A sagt, der muss nicht B sagen. Er kann auch erkennen, dass A falsch war.“ </a:t>
            </a:r>
          </a:p>
          <a:p>
            <a:pPr algn="ctr"/>
            <a:r>
              <a:rPr lang="de-DE" sz="1200" i="1" dirty="0">
                <a:solidFill>
                  <a:schemeClr val="tx1"/>
                </a:solidFill>
              </a:rPr>
              <a:t>(Bertold Brecht, Dramatiker, 1898-1956)</a:t>
            </a:r>
          </a:p>
        </p:txBody>
      </p:sp>
      <p:sp>
        <p:nvSpPr>
          <p:cNvPr id="35" name="Rechteck: abgerundete Ecken 34">
            <a:extLst>
              <a:ext uri="{FF2B5EF4-FFF2-40B4-BE49-F238E27FC236}">
                <a16:creationId xmlns:a16="http://schemas.microsoft.com/office/drawing/2014/main" id="{8650141D-94D5-4671-850C-B37953A4D6B7}"/>
              </a:ext>
            </a:extLst>
          </p:cNvPr>
          <p:cNvSpPr/>
          <p:nvPr/>
        </p:nvSpPr>
        <p:spPr>
          <a:xfrm>
            <a:off x="259024" y="2944006"/>
            <a:ext cx="3684886" cy="96998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du entdeckst, dass du ein totes Pferd reitest, steig ab!“ </a:t>
            </a:r>
          </a:p>
          <a:p>
            <a:pPr algn="ctr"/>
            <a:r>
              <a:rPr lang="de-DE" sz="1200" i="1" dirty="0">
                <a:solidFill>
                  <a:schemeClr val="tx1"/>
                </a:solidFill>
              </a:rPr>
              <a:t>(Weisheit der Dakota-Indianer)</a:t>
            </a:r>
          </a:p>
        </p:txBody>
      </p:sp>
      <p:sp>
        <p:nvSpPr>
          <p:cNvPr id="36" name="Rechteck: abgerundete Ecken 35">
            <a:extLst>
              <a:ext uri="{FF2B5EF4-FFF2-40B4-BE49-F238E27FC236}">
                <a16:creationId xmlns:a16="http://schemas.microsoft.com/office/drawing/2014/main" id="{98139D68-BBCC-47CD-A406-D6D4A9311A47}"/>
              </a:ext>
            </a:extLst>
          </p:cNvPr>
          <p:cNvSpPr/>
          <p:nvPr/>
        </p:nvSpPr>
        <p:spPr>
          <a:xfrm rot="20487249">
            <a:off x="8877871" y="3328567"/>
            <a:ext cx="2985060" cy="111562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„Erfolg schafft Charakter, Misserfolg offenbart ihn“</a:t>
            </a:r>
          </a:p>
          <a:p>
            <a:pPr algn="ctr"/>
            <a:r>
              <a:rPr lang="de-DE" sz="1200" i="1" dirty="0">
                <a:solidFill>
                  <a:schemeClr val="tx1"/>
                </a:solidFill>
              </a:rPr>
              <a:t>(Dave </a:t>
            </a:r>
            <a:r>
              <a:rPr lang="de-DE" sz="1200" i="1" dirty="0" err="1">
                <a:solidFill>
                  <a:schemeClr val="tx1"/>
                </a:solidFill>
              </a:rPr>
              <a:t>Checkett</a:t>
            </a:r>
            <a:r>
              <a:rPr lang="de-DE" sz="1200" i="1" dirty="0">
                <a:solidFill>
                  <a:schemeClr val="tx1"/>
                </a:solidFill>
              </a:rPr>
              <a:t>, Unternehmer, 1956)</a:t>
            </a:r>
          </a:p>
        </p:txBody>
      </p:sp>
      <p:sp>
        <p:nvSpPr>
          <p:cNvPr id="37" name="Rechteck: abgerundete Ecken 36">
            <a:extLst>
              <a:ext uri="{FF2B5EF4-FFF2-40B4-BE49-F238E27FC236}">
                <a16:creationId xmlns:a16="http://schemas.microsoft.com/office/drawing/2014/main" id="{E26275D5-6604-4AF9-89CA-55425C16E7B2}"/>
              </a:ext>
            </a:extLst>
          </p:cNvPr>
          <p:cNvSpPr/>
          <p:nvPr/>
        </p:nvSpPr>
        <p:spPr>
          <a:xfrm rot="20817048">
            <a:off x="3632807" y="4518436"/>
            <a:ext cx="3684886" cy="156496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 Mensch kann viele Male fallen, aber er wird nicht scheitern, bis er sagt, dass ihn jemand geschubst hat.“</a:t>
            </a:r>
          </a:p>
          <a:p>
            <a:pPr algn="ctr"/>
            <a:r>
              <a:rPr lang="de-DE" sz="1200" i="1" dirty="0">
                <a:solidFill>
                  <a:schemeClr val="tx1"/>
                </a:solidFill>
              </a:rPr>
              <a:t>(</a:t>
            </a:r>
            <a:r>
              <a:rPr lang="de-DE" sz="1200" i="1" dirty="0">
                <a:solidFill>
                  <a:srgbClr val="383838"/>
                </a:solidFill>
                <a:latin typeface="Nunito"/>
              </a:rPr>
              <a:t>Elmer Letterman, Autor, 1897-1982</a:t>
            </a:r>
            <a:r>
              <a:rPr lang="de-DE" sz="1200" i="1" dirty="0">
                <a:solidFill>
                  <a:schemeClr val="tx1"/>
                </a:solidFill>
              </a:rPr>
              <a:t>)</a:t>
            </a:r>
          </a:p>
        </p:txBody>
      </p:sp>
      <p:grpSp>
        <p:nvGrpSpPr>
          <p:cNvPr id="41" name="Gruppieren 40">
            <a:extLst>
              <a:ext uri="{FF2B5EF4-FFF2-40B4-BE49-F238E27FC236}">
                <a16:creationId xmlns:a16="http://schemas.microsoft.com/office/drawing/2014/main" id="{721181EA-E7DD-4A6C-B6F9-26959A3008A4}"/>
              </a:ext>
            </a:extLst>
          </p:cNvPr>
          <p:cNvGrpSpPr/>
          <p:nvPr/>
        </p:nvGrpSpPr>
        <p:grpSpPr>
          <a:xfrm>
            <a:off x="9480376" y="836712"/>
            <a:ext cx="2494587" cy="2041984"/>
            <a:chOff x="9480376" y="836712"/>
            <a:chExt cx="2494587" cy="2041984"/>
          </a:xfrm>
        </p:grpSpPr>
        <p:pic>
          <p:nvPicPr>
            <p:cNvPr id="8" name="Grafik 7" descr="Englischer Geschäftsmann">
              <a:extLst>
                <a:ext uri="{FF2B5EF4-FFF2-40B4-BE49-F238E27FC236}">
                  <a16:creationId xmlns:a16="http://schemas.microsoft.com/office/drawing/2014/main" id="{A78BAF09-E3F5-42E4-86E7-57775F2090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01422" y="852273"/>
              <a:ext cx="673541" cy="1671440"/>
            </a:xfrm>
            <a:prstGeom prst="rect">
              <a:avLst/>
            </a:prstGeom>
          </p:spPr>
        </p:pic>
        <p:pic>
          <p:nvPicPr>
            <p:cNvPr id="16" name="Grafik 15" descr="Geschäftsmann denkend">
              <a:extLst>
                <a:ext uri="{FF2B5EF4-FFF2-40B4-BE49-F238E27FC236}">
                  <a16:creationId xmlns:a16="http://schemas.microsoft.com/office/drawing/2014/main" id="{993FC2E8-B1A2-4A8A-85AA-4D4778A23C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5079" y="836712"/>
              <a:ext cx="484617" cy="1564966"/>
            </a:xfrm>
            <a:prstGeom prst="rect">
              <a:avLst/>
            </a:prstGeom>
          </p:spPr>
        </p:pic>
        <p:pic>
          <p:nvPicPr>
            <p:cNvPr id="20" name="Grafik 19" descr="Englischer Geschäftsmann">
              <a:extLst>
                <a:ext uri="{FF2B5EF4-FFF2-40B4-BE49-F238E27FC236}">
                  <a16:creationId xmlns:a16="http://schemas.microsoft.com/office/drawing/2014/main" id="{DD90AE0C-4933-4DF2-8F8F-41A0A5A6E0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0376" y="871429"/>
              <a:ext cx="455004" cy="1345994"/>
            </a:xfrm>
            <a:prstGeom prst="rect">
              <a:avLst/>
            </a:prstGeom>
          </p:spPr>
        </p:pic>
        <p:pic>
          <p:nvPicPr>
            <p:cNvPr id="22" name="Grafik 21" descr="Junge chinesische Frau, lässig gekleidet">
              <a:extLst>
                <a:ext uri="{FF2B5EF4-FFF2-40B4-BE49-F238E27FC236}">
                  <a16:creationId xmlns:a16="http://schemas.microsoft.com/office/drawing/2014/main" id="{D6D5C78A-8A78-42E5-8A5B-C955FA961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2616" y="926391"/>
              <a:ext cx="479374" cy="1833770"/>
            </a:xfrm>
            <a:prstGeom prst="rect">
              <a:avLst/>
            </a:prstGeom>
          </p:spPr>
        </p:pic>
        <p:pic>
          <p:nvPicPr>
            <p:cNvPr id="24" name="Grafik 23" descr="Geschäftsfrau">
              <a:extLst>
                <a:ext uri="{FF2B5EF4-FFF2-40B4-BE49-F238E27FC236}">
                  <a16:creationId xmlns:a16="http://schemas.microsoft.com/office/drawing/2014/main" id="{FC1747BA-14B9-43CF-930A-51861AF5F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98599" y="852273"/>
              <a:ext cx="713520" cy="1910495"/>
            </a:xfrm>
            <a:prstGeom prst="rect">
              <a:avLst/>
            </a:prstGeom>
          </p:spPr>
        </p:pic>
        <p:pic>
          <p:nvPicPr>
            <p:cNvPr id="30" name="Grafik 29" descr="Sportlerin, enttäuscht und mit Daumen nach unten">
              <a:extLst>
                <a:ext uri="{FF2B5EF4-FFF2-40B4-BE49-F238E27FC236}">
                  <a16:creationId xmlns:a16="http://schemas.microsoft.com/office/drawing/2014/main" id="{3FF470B9-0C27-4F78-B40F-6220A2D8B1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5403" y="919762"/>
              <a:ext cx="814194" cy="1958934"/>
            </a:xfrm>
            <a:prstGeom prst="rect">
              <a:avLst/>
            </a:prstGeom>
          </p:spPr>
        </p:pic>
        <p:pic>
          <p:nvPicPr>
            <p:cNvPr id="12" name="Grafik 11" descr="Geschäftsfrau frustriert">
              <a:extLst>
                <a:ext uri="{FF2B5EF4-FFF2-40B4-BE49-F238E27FC236}">
                  <a16:creationId xmlns:a16="http://schemas.microsoft.com/office/drawing/2014/main" id="{1E166440-4605-4B89-87AC-9DDD60125C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0863" y="950249"/>
              <a:ext cx="593839" cy="1880009"/>
            </a:xfrm>
            <a:prstGeom prst="rect">
              <a:avLst/>
            </a:prstGeom>
          </p:spPr>
        </p:pic>
      </p:grpSp>
      <p:sp>
        <p:nvSpPr>
          <p:cNvPr id="44" name="Rechteck: abgerundete Ecken 43">
            <a:extLst>
              <a:ext uri="{FF2B5EF4-FFF2-40B4-BE49-F238E27FC236}">
                <a16:creationId xmlns:a16="http://schemas.microsoft.com/office/drawing/2014/main" id="{65119F9F-B769-4B55-BE3C-A43D354BEFE3}"/>
              </a:ext>
            </a:extLst>
          </p:cNvPr>
          <p:cNvSpPr/>
          <p:nvPr/>
        </p:nvSpPr>
        <p:spPr>
          <a:xfrm rot="265666">
            <a:off x="4464841" y="2814187"/>
            <a:ext cx="4178921" cy="117605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"Lieber ein Ende mit Schrecken als ein Schrecken ohne Ende.“ </a:t>
            </a:r>
            <a:br>
              <a:rPr lang="de-DE" sz="1600" dirty="0">
                <a:solidFill>
                  <a:schemeClr val="tx1"/>
                </a:solidFill>
              </a:rPr>
            </a:br>
            <a:r>
              <a:rPr lang="de-DE" sz="1200" dirty="0">
                <a:solidFill>
                  <a:schemeClr val="tx1"/>
                </a:solidFill>
              </a:rPr>
              <a:t>(Ferdinand von Schill, preußischer Offizier, 1776-1809)</a:t>
            </a:r>
          </a:p>
        </p:txBody>
      </p:sp>
    </p:spTree>
    <p:extLst>
      <p:ext uri="{BB962C8B-B14F-4D97-AF65-F5344CB8AC3E}">
        <p14:creationId xmlns:p14="http://schemas.microsoft.com/office/powerpoint/2010/main" val="240394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descr="Geschäftsfrau mit einem Schild">
            <a:extLst>
              <a:ext uri="{FF2B5EF4-FFF2-40B4-BE49-F238E27FC236}">
                <a16:creationId xmlns:a16="http://schemas.microsoft.com/office/drawing/2014/main" id="{7BDCDA4B-2CC2-4F08-A168-AD319E6EFA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439" y="3068960"/>
            <a:ext cx="2252494" cy="3429000"/>
          </a:xfrm>
          <a:prstGeom prst="rect">
            <a:avLst/>
          </a:prstGeom>
        </p:spPr>
      </p:pic>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Motivation</a:t>
            </a:r>
          </a:p>
        </p:txBody>
      </p:sp>
      <p:sp>
        <p:nvSpPr>
          <p:cNvPr id="7" name="Rechteck: abgerundete Ecken 6">
            <a:extLst>
              <a:ext uri="{FF2B5EF4-FFF2-40B4-BE49-F238E27FC236}">
                <a16:creationId xmlns:a16="http://schemas.microsoft.com/office/drawing/2014/main" id="{0A711EE0-8B02-48CF-B4FA-F2BADA34462D}"/>
              </a:ext>
            </a:extLst>
          </p:cNvPr>
          <p:cNvSpPr/>
          <p:nvPr/>
        </p:nvSpPr>
        <p:spPr>
          <a:xfrm rot="21263296">
            <a:off x="243720" y="989141"/>
            <a:ext cx="4177218"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„Belohnung und Motivation sind ein Ölwechsel für die Projektmotoren. Mach es regelmäßig und oft.“ </a:t>
            </a:r>
          </a:p>
          <a:p>
            <a:pPr algn="ctr"/>
            <a:r>
              <a:rPr lang="de-DE" sz="1200" i="1" dirty="0">
                <a:solidFill>
                  <a:schemeClr val="tx1"/>
                </a:solidFill>
              </a:rPr>
              <a:t>(Woody Williams, Officer des US Marine Corps, 1923)</a:t>
            </a:r>
          </a:p>
        </p:txBody>
      </p:sp>
      <p:sp>
        <p:nvSpPr>
          <p:cNvPr id="8" name="Rechteck: abgerundete Ecken 7">
            <a:extLst>
              <a:ext uri="{FF2B5EF4-FFF2-40B4-BE49-F238E27FC236}">
                <a16:creationId xmlns:a16="http://schemas.microsoft.com/office/drawing/2014/main" id="{1223AE63-1301-4105-AC27-C408FE0DDC5E}"/>
              </a:ext>
            </a:extLst>
          </p:cNvPr>
          <p:cNvSpPr/>
          <p:nvPr/>
        </p:nvSpPr>
        <p:spPr>
          <a:xfrm rot="206398">
            <a:off x="5990276" y="950847"/>
            <a:ext cx="6088553" cy="168804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du ein Schiff bauen willst, dann trommle nicht Männer zusammen, um Holz zu beschaffen, Aufgaben zu vergeben und die Arbeit einzuteilen, sondern lehre sie die Sehnsucht nach dem weiten, endlosen Meer.“ </a:t>
            </a:r>
          </a:p>
          <a:p>
            <a:pPr algn="ctr"/>
            <a:r>
              <a:rPr lang="de-DE" sz="1200" i="1" dirty="0">
                <a:solidFill>
                  <a:schemeClr val="tx1"/>
                </a:solidFill>
              </a:rPr>
              <a:t>(Antoine de </a:t>
            </a:r>
            <a:r>
              <a:rPr lang="de-DE" sz="1200" i="1" dirty="0" err="1">
                <a:solidFill>
                  <a:schemeClr val="tx1"/>
                </a:solidFill>
              </a:rPr>
              <a:t>Sain</a:t>
            </a:r>
            <a:r>
              <a:rPr lang="de-DE" sz="1200" i="1" dirty="0">
                <a:solidFill>
                  <a:schemeClr val="tx1"/>
                </a:solidFill>
              </a:rPr>
              <a:t>-Exupéry, Schriftsteller u.a. „der kleine Prinz“, 1900-1944)</a:t>
            </a:r>
          </a:p>
        </p:txBody>
      </p:sp>
      <p:sp>
        <p:nvSpPr>
          <p:cNvPr id="9" name="Rechteck: abgerundete Ecken 8">
            <a:extLst>
              <a:ext uri="{FF2B5EF4-FFF2-40B4-BE49-F238E27FC236}">
                <a16:creationId xmlns:a16="http://schemas.microsoft.com/office/drawing/2014/main" id="{383F2CAA-FB3A-40EE-842C-214C7703297B}"/>
              </a:ext>
            </a:extLst>
          </p:cNvPr>
          <p:cNvSpPr/>
          <p:nvPr/>
        </p:nvSpPr>
        <p:spPr>
          <a:xfrm>
            <a:off x="9093881" y="5214460"/>
            <a:ext cx="2858358" cy="134053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„Ihre unzufriedensten Kunden sind Ihre beste Lernquelle.“</a:t>
            </a:r>
          </a:p>
          <a:p>
            <a:pPr algn="ctr"/>
            <a:r>
              <a:rPr lang="de-DE" sz="1200" i="1" dirty="0">
                <a:solidFill>
                  <a:schemeClr val="tx1"/>
                </a:solidFill>
              </a:rPr>
              <a:t>(</a:t>
            </a:r>
            <a:r>
              <a:rPr lang="en-US" sz="1200" i="1" dirty="0">
                <a:solidFill>
                  <a:schemeClr val="tx1"/>
                </a:solidFill>
              </a:rPr>
              <a:t>William „Bill“ Henry Gates III, </a:t>
            </a:r>
            <a:r>
              <a:rPr lang="en-US" sz="1200" i="1" dirty="0" err="1">
                <a:solidFill>
                  <a:schemeClr val="tx1"/>
                </a:solidFill>
              </a:rPr>
              <a:t>Entwickler</a:t>
            </a:r>
            <a:r>
              <a:rPr lang="en-US" sz="1200" i="1" dirty="0">
                <a:solidFill>
                  <a:schemeClr val="tx1"/>
                </a:solidFill>
              </a:rPr>
              <a:t> und </a:t>
            </a:r>
            <a:r>
              <a:rPr lang="en-US" sz="1200" i="1" dirty="0" err="1">
                <a:solidFill>
                  <a:schemeClr val="tx1"/>
                </a:solidFill>
              </a:rPr>
              <a:t>Gründer</a:t>
            </a:r>
            <a:r>
              <a:rPr lang="en-US" sz="1200" i="1" dirty="0">
                <a:solidFill>
                  <a:schemeClr val="tx1"/>
                </a:solidFill>
              </a:rPr>
              <a:t> von Microsoft, 1955</a:t>
            </a:r>
            <a:r>
              <a:rPr lang="de-DE" sz="1200" i="1" dirty="0">
                <a:solidFill>
                  <a:schemeClr val="tx1"/>
                </a:solidFill>
              </a:rPr>
              <a:t>)</a:t>
            </a:r>
          </a:p>
        </p:txBody>
      </p:sp>
      <p:sp>
        <p:nvSpPr>
          <p:cNvPr id="10" name="Rechteck: abgerundete Ecken 9">
            <a:extLst>
              <a:ext uri="{FF2B5EF4-FFF2-40B4-BE49-F238E27FC236}">
                <a16:creationId xmlns:a16="http://schemas.microsoft.com/office/drawing/2014/main" id="{8687D0A7-3BB8-47BB-9798-C1547258C2CA}"/>
              </a:ext>
            </a:extLst>
          </p:cNvPr>
          <p:cNvSpPr/>
          <p:nvPr/>
        </p:nvSpPr>
        <p:spPr>
          <a:xfrm rot="691766">
            <a:off x="5307656" y="4294985"/>
            <a:ext cx="3695999"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„Der beste Weg, eine gute Idee zu haben, ist, viele Ideen zu haben.“ </a:t>
            </a:r>
          </a:p>
          <a:p>
            <a:pPr algn="ctr"/>
            <a:r>
              <a:rPr lang="de-DE" sz="1200" i="1" dirty="0">
                <a:solidFill>
                  <a:schemeClr val="tx1"/>
                </a:solidFill>
              </a:rPr>
              <a:t>(Dr. Linus Pauling, Chemiker, 1901-1994)</a:t>
            </a:r>
          </a:p>
        </p:txBody>
      </p:sp>
      <p:sp>
        <p:nvSpPr>
          <p:cNvPr id="12" name="Rechteck: abgerundete Ecken 11">
            <a:extLst>
              <a:ext uri="{FF2B5EF4-FFF2-40B4-BE49-F238E27FC236}">
                <a16:creationId xmlns:a16="http://schemas.microsoft.com/office/drawing/2014/main" id="{CD24965B-72FB-4632-996F-D74CE404CDFA}"/>
              </a:ext>
            </a:extLst>
          </p:cNvPr>
          <p:cNvSpPr/>
          <p:nvPr/>
        </p:nvSpPr>
        <p:spPr>
          <a:xfrm rot="21263296">
            <a:off x="1482707" y="4852321"/>
            <a:ext cx="3695999" cy="155611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Mit eigenem Geschick kann man sich aus den Steinen, die einem in den Weg gelegt werden, eine Treppe bauen.“ </a:t>
            </a:r>
          </a:p>
          <a:p>
            <a:pPr algn="ctr"/>
            <a:r>
              <a:rPr lang="de-DE" sz="1200" i="1" dirty="0">
                <a:solidFill>
                  <a:schemeClr val="tx1"/>
                </a:solidFill>
              </a:rPr>
              <a:t>(Chinesisches Sprichwort)</a:t>
            </a:r>
          </a:p>
        </p:txBody>
      </p:sp>
      <p:sp>
        <p:nvSpPr>
          <p:cNvPr id="13" name="Rechteck: abgerundete Ecken 12">
            <a:extLst>
              <a:ext uri="{FF2B5EF4-FFF2-40B4-BE49-F238E27FC236}">
                <a16:creationId xmlns:a16="http://schemas.microsoft.com/office/drawing/2014/main" id="{07A544E7-F566-4523-AF8F-E2844BE96426}"/>
              </a:ext>
            </a:extLst>
          </p:cNvPr>
          <p:cNvSpPr/>
          <p:nvPr/>
        </p:nvSpPr>
        <p:spPr>
          <a:xfrm rot="271501">
            <a:off x="1966207" y="2475529"/>
            <a:ext cx="4746883" cy="137069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„Wahre Motivation kommt von Leistung, persönlicher Entwicklung, Arbeitszufriedenheit und Anerkennung.“ </a:t>
            </a:r>
          </a:p>
          <a:p>
            <a:pPr algn="ctr"/>
            <a:r>
              <a:rPr lang="de-DE" sz="1200" i="1" dirty="0">
                <a:solidFill>
                  <a:schemeClr val="tx1"/>
                </a:solidFill>
              </a:rPr>
              <a:t>(Frederick Herzberg, Klinischer Psychologe, 1923-2000 )</a:t>
            </a:r>
          </a:p>
        </p:txBody>
      </p:sp>
      <p:sp>
        <p:nvSpPr>
          <p:cNvPr id="17" name="Rechteck: abgerundete Ecken 16">
            <a:extLst>
              <a:ext uri="{FF2B5EF4-FFF2-40B4-BE49-F238E27FC236}">
                <a16:creationId xmlns:a16="http://schemas.microsoft.com/office/drawing/2014/main" id="{32667153-8796-459D-8249-BC59C471B539}"/>
              </a:ext>
            </a:extLst>
          </p:cNvPr>
          <p:cNvSpPr/>
          <p:nvPr/>
        </p:nvSpPr>
        <p:spPr>
          <a:xfrm>
            <a:off x="7680176" y="2897039"/>
            <a:ext cx="3994821" cy="1275964"/>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meisten Menschen sind nicht faul. Sie haben bloß keine Ziele, die es sich zu verfolgen lohnt.“</a:t>
            </a:r>
          </a:p>
          <a:p>
            <a:pPr algn="ctr"/>
            <a:r>
              <a:rPr lang="de-DE" sz="1200" i="1" dirty="0">
                <a:solidFill>
                  <a:schemeClr val="tx1"/>
                </a:solidFill>
              </a:rPr>
              <a:t>(Tony Robbins, Autor und NLP-Trainer, 1960)</a:t>
            </a:r>
          </a:p>
        </p:txBody>
      </p:sp>
      <p:sp>
        <p:nvSpPr>
          <p:cNvPr id="22" name="Textfeld 21">
            <a:extLst>
              <a:ext uri="{FF2B5EF4-FFF2-40B4-BE49-F238E27FC236}">
                <a16:creationId xmlns:a16="http://schemas.microsoft.com/office/drawing/2014/main" id="{634421ED-7B99-43C6-BCC0-EE3720EC7C1E}"/>
              </a:ext>
            </a:extLst>
          </p:cNvPr>
          <p:cNvSpPr txBox="1"/>
          <p:nvPr/>
        </p:nvSpPr>
        <p:spPr>
          <a:xfrm rot="21369270">
            <a:off x="888602" y="3901498"/>
            <a:ext cx="1378904" cy="646331"/>
          </a:xfrm>
          <a:prstGeom prst="rect">
            <a:avLst/>
          </a:prstGeom>
          <a:noFill/>
        </p:spPr>
        <p:txBody>
          <a:bodyPr wrap="none" rtlCol="0">
            <a:spAutoFit/>
          </a:bodyPr>
          <a:lstStyle/>
          <a:p>
            <a:pPr algn="ctr"/>
            <a:r>
              <a:rPr lang="de-DE" b="1" dirty="0">
                <a:latin typeface="Ink Free" panose="03080402000500000000" pitchFamily="66" charset="0"/>
              </a:rPr>
              <a:t>ganz starke</a:t>
            </a:r>
          </a:p>
          <a:p>
            <a:pPr algn="ctr"/>
            <a:r>
              <a:rPr lang="de-DE" b="1" dirty="0">
                <a:latin typeface="Ink Free" panose="03080402000500000000" pitchFamily="66" charset="0"/>
              </a:rPr>
              <a:t>Leistung!</a:t>
            </a:r>
          </a:p>
        </p:txBody>
      </p:sp>
    </p:spTree>
    <p:extLst>
      <p:ext uri="{BB962C8B-B14F-4D97-AF65-F5344CB8AC3E}">
        <p14:creationId xmlns:p14="http://schemas.microsoft.com/office/powerpoint/2010/main" val="1187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8725C-6D28-485F-82AE-AE7939953A72}"/>
              </a:ext>
            </a:extLst>
          </p:cNvPr>
          <p:cNvSpPr>
            <a:spLocks noGrp="1"/>
          </p:cNvSpPr>
          <p:nvPr>
            <p:ph type="title"/>
          </p:nvPr>
        </p:nvSpPr>
        <p:spPr/>
        <p:txBody>
          <a:bodyPr/>
          <a:lstStyle/>
          <a:p>
            <a:endParaRPr lang="de-DE" dirty="0"/>
          </a:p>
        </p:txBody>
      </p:sp>
      <p:sp>
        <p:nvSpPr>
          <p:cNvPr id="8" name="Rechteck: abgerundete Ecken 7">
            <a:extLst>
              <a:ext uri="{FF2B5EF4-FFF2-40B4-BE49-F238E27FC236}">
                <a16:creationId xmlns:a16="http://schemas.microsoft.com/office/drawing/2014/main" id="{07953378-BC69-429E-A69C-EADC2D5B5B3A}"/>
              </a:ext>
            </a:extLst>
          </p:cNvPr>
          <p:cNvSpPr/>
          <p:nvPr/>
        </p:nvSpPr>
        <p:spPr>
          <a:xfrm rot="562848">
            <a:off x="7858976" y="615261"/>
            <a:ext cx="4177218"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Diese Folien stehen auf </a:t>
            </a:r>
            <a:r>
              <a:rPr lang="de-DE" sz="2000" b="1" dirty="0">
                <a:solidFill>
                  <a:schemeClr val="tx1"/>
                </a:solidFill>
                <a:hlinkClick r:id="rId2"/>
              </a:rPr>
              <a:t>www.arelium.de</a:t>
            </a:r>
            <a:r>
              <a:rPr lang="de-DE" sz="2000" b="1" dirty="0">
                <a:solidFill>
                  <a:schemeClr val="tx1"/>
                </a:solidFill>
              </a:rPr>
              <a:t> zum kostenlosen Download bereit</a:t>
            </a:r>
          </a:p>
        </p:txBody>
      </p:sp>
      <p:pic>
        <p:nvPicPr>
          <p:cNvPr id="9" name="Picture 2" descr="Fragezeichen, Frage, Antwort, Suchmaschine, Symbol">
            <a:extLst>
              <a:ext uri="{FF2B5EF4-FFF2-40B4-BE49-F238E27FC236}">
                <a16:creationId xmlns:a16="http://schemas.microsoft.com/office/drawing/2014/main" id="{D6EF7C48-6B4F-4692-B483-A00D538DB0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2304" y="3396663"/>
            <a:ext cx="2075836" cy="2075836"/>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21B9B07C-531D-4837-A1F9-36451C4CC78C}"/>
              </a:ext>
            </a:extLst>
          </p:cNvPr>
          <p:cNvPicPr>
            <a:picLocks noChangeAspect="1"/>
          </p:cNvPicPr>
          <p:nvPr/>
        </p:nvPicPr>
        <p:blipFill>
          <a:blip r:embed="rId4"/>
          <a:stretch>
            <a:fillRect/>
          </a:stretch>
        </p:blipFill>
        <p:spPr>
          <a:xfrm rot="20408280">
            <a:off x="915449" y="1650236"/>
            <a:ext cx="1677924" cy="2575918"/>
          </a:xfrm>
          <a:prstGeom prst="rect">
            <a:avLst/>
          </a:prstGeom>
        </p:spPr>
      </p:pic>
      <p:sp>
        <p:nvSpPr>
          <p:cNvPr id="11" name="Titel 4">
            <a:extLst>
              <a:ext uri="{FF2B5EF4-FFF2-40B4-BE49-F238E27FC236}">
                <a16:creationId xmlns:a16="http://schemas.microsoft.com/office/drawing/2014/main" id="{A9831568-57FA-4EEE-A9C6-255E5D22ADFA}"/>
              </a:ext>
            </a:extLst>
          </p:cNvPr>
          <p:cNvSpPr txBox="1">
            <a:spLocks/>
          </p:cNvSpPr>
          <p:nvPr/>
        </p:nvSpPr>
        <p:spPr>
          <a:xfrm>
            <a:off x="538753" y="1556792"/>
            <a:ext cx="9877727" cy="4510443"/>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b="1" kern="1200">
                <a:solidFill>
                  <a:schemeClr val="tx1"/>
                </a:solidFill>
                <a:latin typeface="Arial" pitchFamily="34" charset="0"/>
                <a:ea typeface="+mj-ea"/>
                <a:cs typeface="Arial" pitchFamily="34" charset="0"/>
              </a:defRPr>
            </a:lvl1pPr>
          </a:lstStyle>
          <a:p>
            <a:pPr algn="ctr"/>
            <a:r>
              <a:rPr lang="de-DE" sz="6000" dirty="0"/>
              <a:t>Vielen Dank!</a:t>
            </a:r>
            <a:br>
              <a:rPr lang="de-DE" sz="6000" dirty="0"/>
            </a:br>
            <a:r>
              <a:rPr lang="de-DE" b="0" dirty="0">
                <a:latin typeface="Segoe UI Semilight" panose="020B0402040204020203" pitchFamily="34" charset="0"/>
                <a:cs typeface="Segoe UI Semilight" panose="020B0402040204020203" pitchFamily="34" charset="0"/>
              </a:rPr>
              <a:t>Ich freue mich auf Feedback…</a:t>
            </a:r>
          </a:p>
        </p:txBody>
      </p:sp>
      <p:sp>
        <p:nvSpPr>
          <p:cNvPr id="12" name="Textfeld 11">
            <a:extLst>
              <a:ext uri="{FF2B5EF4-FFF2-40B4-BE49-F238E27FC236}">
                <a16:creationId xmlns:a16="http://schemas.microsoft.com/office/drawing/2014/main" id="{907DA3DB-B8F2-4D22-9987-49433ECC860F}"/>
              </a:ext>
            </a:extLst>
          </p:cNvPr>
          <p:cNvSpPr txBox="1"/>
          <p:nvPr/>
        </p:nvSpPr>
        <p:spPr>
          <a:xfrm>
            <a:off x="7981534" y="5287833"/>
            <a:ext cx="3879203" cy="923330"/>
          </a:xfrm>
          <a:prstGeom prst="rect">
            <a:avLst/>
          </a:prstGeom>
          <a:noFill/>
        </p:spPr>
        <p:txBody>
          <a:bodyPr wrap="none" rtlCol="0">
            <a:spAutoFit/>
          </a:bodyPr>
          <a:lstStyle/>
          <a:p>
            <a:pPr algn="ctr"/>
            <a:r>
              <a:rPr lang="de-DE" dirty="0"/>
              <a:t>Fragen gerne im Anschluss in der freien</a:t>
            </a:r>
          </a:p>
          <a:p>
            <a:pPr algn="ctr"/>
            <a:r>
              <a:rPr lang="de-DE" dirty="0"/>
              <a:t>Diskussionsrunde oder später per Mail </a:t>
            </a:r>
          </a:p>
          <a:p>
            <a:pPr algn="ctr"/>
            <a:r>
              <a:rPr lang="de-DE" dirty="0"/>
              <a:t>unter torsten.ahlemeyer@arelium.de</a:t>
            </a:r>
          </a:p>
        </p:txBody>
      </p:sp>
    </p:spTree>
    <p:extLst>
      <p:ext uri="{BB962C8B-B14F-4D97-AF65-F5344CB8AC3E}">
        <p14:creationId xmlns:p14="http://schemas.microsoft.com/office/powerpoint/2010/main" val="3208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E5B84A-8BAD-4CE7-88F8-F1867CFAE929}"/>
              </a:ext>
            </a:extLst>
          </p:cNvPr>
          <p:cNvSpPr>
            <a:spLocks noGrp="1"/>
          </p:cNvSpPr>
          <p:nvPr>
            <p:ph type="title"/>
          </p:nvPr>
        </p:nvSpPr>
        <p:spPr/>
        <p:txBody>
          <a:bodyPr/>
          <a:lstStyle/>
          <a:p>
            <a:r>
              <a:rPr lang="de-DE" dirty="0"/>
              <a:t>Die Stellenanzeige</a:t>
            </a:r>
          </a:p>
        </p:txBody>
      </p:sp>
      <p:graphicFrame>
        <p:nvGraphicFramePr>
          <p:cNvPr id="3" name="Objekt 2">
            <a:extLst>
              <a:ext uri="{FF2B5EF4-FFF2-40B4-BE49-F238E27FC236}">
                <a16:creationId xmlns:a16="http://schemas.microsoft.com/office/drawing/2014/main" id="{5A1013B6-FB09-405B-9BC1-2603C99E52D8}"/>
              </a:ext>
            </a:extLst>
          </p:cNvPr>
          <p:cNvGraphicFramePr>
            <a:graphicFrameLocks noChangeAspect="1"/>
          </p:cNvGraphicFramePr>
          <p:nvPr>
            <p:extLst>
              <p:ext uri="{D42A27DB-BD31-4B8C-83A1-F6EECF244321}">
                <p14:modId xmlns:p14="http://schemas.microsoft.com/office/powerpoint/2010/main" val="1011273086"/>
              </p:ext>
            </p:extLst>
          </p:nvPr>
        </p:nvGraphicFramePr>
        <p:xfrm>
          <a:off x="479376" y="1698131"/>
          <a:ext cx="5203676" cy="3888775"/>
        </p:xfrm>
        <a:graphic>
          <a:graphicData uri="http://schemas.openxmlformats.org/presentationml/2006/ole">
            <mc:AlternateContent xmlns:mc="http://schemas.openxmlformats.org/markup-compatibility/2006">
              <mc:Choice xmlns:v="urn:schemas-microsoft-com:vml" Requires="v">
                <p:oleObj name="Image" r:id="rId3" imgW="7237800" imgH="5409360" progId="Photoshop.Image.7">
                  <p:embed/>
                </p:oleObj>
              </mc:Choice>
              <mc:Fallback>
                <p:oleObj name="Image" r:id="rId3" imgW="7237800" imgH="5409360" progId="Photoshop.Image.7">
                  <p:embed/>
                  <p:pic>
                    <p:nvPicPr>
                      <p:cNvPr id="0" name=""/>
                      <p:cNvPicPr/>
                      <p:nvPr/>
                    </p:nvPicPr>
                    <p:blipFill>
                      <a:blip r:embed="rId4"/>
                      <a:stretch>
                        <a:fillRect/>
                      </a:stretch>
                    </p:blipFill>
                    <p:spPr>
                      <a:xfrm>
                        <a:off x="479376" y="1698131"/>
                        <a:ext cx="5203676" cy="3888775"/>
                      </a:xfrm>
                      <a:prstGeom prst="rect">
                        <a:avLst/>
                      </a:prstGeom>
                    </p:spPr>
                  </p:pic>
                </p:oleObj>
              </mc:Fallback>
            </mc:AlternateContent>
          </a:graphicData>
        </a:graphic>
      </p:graphicFrame>
      <p:graphicFrame>
        <p:nvGraphicFramePr>
          <p:cNvPr id="4" name="Objekt 3">
            <a:extLst>
              <a:ext uri="{FF2B5EF4-FFF2-40B4-BE49-F238E27FC236}">
                <a16:creationId xmlns:a16="http://schemas.microsoft.com/office/drawing/2014/main" id="{292821DC-79BE-4115-B759-3456FF07F704}"/>
              </a:ext>
            </a:extLst>
          </p:cNvPr>
          <p:cNvGraphicFramePr>
            <a:graphicFrameLocks noChangeAspect="1"/>
          </p:cNvGraphicFramePr>
          <p:nvPr>
            <p:extLst>
              <p:ext uri="{D42A27DB-BD31-4B8C-83A1-F6EECF244321}">
                <p14:modId xmlns:p14="http://schemas.microsoft.com/office/powerpoint/2010/main" val="1951052169"/>
              </p:ext>
            </p:extLst>
          </p:nvPr>
        </p:nvGraphicFramePr>
        <p:xfrm>
          <a:off x="6240016" y="811529"/>
          <a:ext cx="5472608" cy="5692446"/>
        </p:xfrm>
        <a:graphic>
          <a:graphicData uri="http://schemas.openxmlformats.org/presentationml/2006/ole">
            <mc:AlternateContent xmlns:mc="http://schemas.openxmlformats.org/markup-compatibility/2006">
              <mc:Choice xmlns:v="urn:schemas-microsoft-com:vml" Requires="v">
                <p:oleObj name="Image" r:id="rId5" imgW="6323760" imgH="6577560" progId="Photoshop.Image.7">
                  <p:embed/>
                </p:oleObj>
              </mc:Choice>
              <mc:Fallback>
                <p:oleObj name="Image" r:id="rId5" imgW="6323760" imgH="6577560" progId="Photoshop.Image.7">
                  <p:embed/>
                  <p:pic>
                    <p:nvPicPr>
                      <p:cNvPr id="0" name=""/>
                      <p:cNvPicPr/>
                      <p:nvPr/>
                    </p:nvPicPr>
                    <p:blipFill>
                      <a:blip r:embed="rId6"/>
                      <a:stretch>
                        <a:fillRect/>
                      </a:stretch>
                    </p:blipFill>
                    <p:spPr>
                      <a:xfrm>
                        <a:off x="6240016" y="811529"/>
                        <a:ext cx="5472608" cy="5692446"/>
                      </a:xfrm>
                      <a:prstGeom prst="rect">
                        <a:avLst/>
                      </a:prstGeom>
                    </p:spPr>
                  </p:pic>
                </p:oleObj>
              </mc:Fallback>
            </mc:AlternateContent>
          </a:graphicData>
        </a:graphic>
      </p:graphicFrame>
    </p:spTree>
    <p:extLst>
      <p:ext uri="{BB962C8B-B14F-4D97-AF65-F5344CB8AC3E}">
        <p14:creationId xmlns:p14="http://schemas.microsoft.com/office/powerpoint/2010/main" val="242099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D94E8-8544-47C9-8760-6013B99400CD}"/>
              </a:ext>
            </a:extLst>
          </p:cNvPr>
          <p:cNvSpPr>
            <a:spLocks noGrp="1"/>
          </p:cNvSpPr>
          <p:nvPr>
            <p:ph type="title"/>
          </p:nvPr>
        </p:nvSpPr>
        <p:spPr/>
        <p:txBody>
          <a:bodyPr/>
          <a:lstStyle/>
          <a:p>
            <a:endParaRPr lang="de-DE"/>
          </a:p>
        </p:txBody>
      </p:sp>
      <p:sp>
        <p:nvSpPr>
          <p:cNvPr id="7" name="Rechteck: abgerundete Ecken 6">
            <a:extLst>
              <a:ext uri="{FF2B5EF4-FFF2-40B4-BE49-F238E27FC236}">
                <a16:creationId xmlns:a16="http://schemas.microsoft.com/office/drawing/2014/main" id="{2D053A33-E4AD-4C59-8C93-895B381A91B3}"/>
              </a:ext>
            </a:extLst>
          </p:cNvPr>
          <p:cNvSpPr/>
          <p:nvPr/>
        </p:nvSpPr>
        <p:spPr>
          <a:xfrm rot="562848">
            <a:off x="8722465" y="2019086"/>
            <a:ext cx="3312745" cy="1653096"/>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„Management ist eine Position, die gewährt wird, Führung ist ein Status, der verdient wird.“ </a:t>
            </a:r>
          </a:p>
          <a:p>
            <a:pPr algn="ctr"/>
            <a:r>
              <a:rPr lang="de-DE" sz="1200" i="1" dirty="0">
                <a:solidFill>
                  <a:schemeClr val="tx1"/>
                </a:solidFill>
              </a:rPr>
              <a:t>(K. Scott Derrick)</a:t>
            </a:r>
          </a:p>
        </p:txBody>
      </p:sp>
      <p:sp>
        <p:nvSpPr>
          <p:cNvPr id="8" name="Rechteck: abgerundete Ecken 7">
            <a:extLst>
              <a:ext uri="{FF2B5EF4-FFF2-40B4-BE49-F238E27FC236}">
                <a16:creationId xmlns:a16="http://schemas.microsoft.com/office/drawing/2014/main" id="{A3A69B1F-577D-4427-A7FE-33F08E83429A}"/>
              </a:ext>
            </a:extLst>
          </p:cNvPr>
          <p:cNvSpPr/>
          <p:nvPr/>
        </p:nvSpPr>
        <p:spPr>
          <a:xfrm>
            <a:off x="2969239" y="4869160"/>
            <a:ext cx="5254016" cy="1716441"/>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„Gute Führungskräfte schaffen eine Vision, artikulieren die Vision, sind leidenschaftlich Eigentümer der Vision und treiben sie unerbittlich zur Vollendung.“</a:t>
            </a:r>
          </a:p>
          <a:p>
            <a:pPr algn="ctr"/>
            <a:r>
              <a:rPr lang="de-DE" sz="1200" i="1" dirty="0">
                <a:solidFill>
                  <a:schemeClr val="tx1"/>
                </a:solidFill>
              </a:rPr>
              <a:t>(Jack Welch, Manager, 1935-2020)</a:t>
            </a:r>
          </a:p>
        </p:txBody>
      </p:sp>
      <p:sp>
        <p:nvSpPr>
          <p:cNvPr id="9" name="Rechteck: abgerundete Ecken 8">
            <a:extLst>
              <a:ext uri="{FF2B5EF4-FFF2-40B4-BE49-F238E27FC236}">
                <a16:creationId xmlns:a16="http://schemas.microsoft.com/office/drawing/2014/main" id="{C9ED325E-4FB2-4978-A29D-F2A6B4749260}"/>
              </a:ext>
            </a:extLst>
          </p:cNvPr>
          <p:cNvSpPr/>
          <p:nvPr/>
        </p:nvSpPr>
        <p:spPr>
          <a:xfrm rot="339536">
            <a:off x="309034" y="975101"/>
            <a:ext cx="4000334" cy="148151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„Wenn es offensichtlich ist, dass die Ziele nicht erreicht werden können, dann ändere nicht die Ziele, sondern die Maßnahmen.“</a:t>
            </a:r>
          </a:p>
          <a:p>
            <a:pPr algn="ctr"/>
            <a:r>
              <a:rPr lang="de-DE" sz="1200" i="1" dirty="0">
                <a:solidFill>
                  <a:schemeClr val="tx1"/>
                </a:solidFill>
              </a:rPr>
              <a:t>(Konfuzius, Philosoph, 551 v. Chr. – 479 v. Chr.)</a:t>
            </a:r>
          </a:p>
        </p:txBody>
      </p:sp>
      <p:sp>
        <p:nvSpPr>
          <p:cNvPr id="10" name="Rechteck: abgerundete Ecken 9">
            <a:extLst>
              <a:ext uri="{FF2B5EF4-FFF2-40B4-BE49-F238E27FC236}">
                <a16:creationId xmlns:a16="http://schemas.microsoft.com/office/drawing/2014/main" id="{1CD5AD77-9606-47D1-A3DD-1C87425A510C}"/>
              </a:ext>
            </a:extLst>
          </p:cNvPr>
          <p:cNvSpPr/>
          <p:nvPr/>
        </p:nvSpPr>
        <p:spPr>
          <a:xfrm rot="280348">
            <a:off x="8601913" y="3918156"/>
            <a:ext cx="3233188" cy="154712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„Wir sollten uns mit großen Problemen beschäftigen, solange sie noch klein sind.“</a:t>
            </a:r>
          </a:p>
          <a:p>
            <a:pPr algn="ctr"/>
            <a:r>
              <a:rPr lang="de-DE" sz="1200" i="1" dirty="0">
                <a:solidFill>
                  <a:schemeClr val="tx1"/>
                </a:solidFill>
              </a:rPr>
              <a:t>(Jadwiga </a:t>
            </a:r>
            <a:r>
              <a:rPr lang="de-DE" sz="1200" i="1" dirty="0" err="1">
                <a:solidFill>
                  <a:schemeClr val="tx1"/>
                </a:solidFill>
              </a:rPr>
              <a:t>Rutkowska</a:t>
            </a:r>
            <a:r>
              <a:rPr lang="de-DE" sz="1200" i="1" dirty="0">
                <a:solidFill>
                  <a:schemeClr val="tx1"/>
                </a:solidFill>
              </a:rPr>
              <a:t>, polnische Feuilletonistin)</a:t>
            </a:r>
          </a:p>
        </p:txBody>
      </p:sp>
      <p:sp>
        <p:nvSpPr>
          <p:cNvPr id="11" name="Rechteck: abgerundete Ecken 10">
            <a:extLst>
              <a:ext uri="{FF2B5EF4-FFF2-40B4-BE49-F238E27FC236}">
                <a16:creationId xmlns:a16="http://schemas.microsoft.com/office/drawing/2014/main" id="{FFA612EF-E2AC-44A9-86D2-A61E03B6BF5D}"/>
              </a:ext>
            </a:extLst>
          </p:cNvPr>
          <p:cNvSpPr/>
          <p:nvPr/>
        </p:nvSpPr>
        <p:spPr>
          <a:xfrm rot="21089529">
            <a:off x="283419" y="3382501"/>
            <a:ext cx="4164412" cy="1531762"/>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meisten Leute verbringen mehr Zeit und Energie damit, Probleme zu umgehen, als sie zu lösen.“</a:t>
            </a:r>
          </a:p>
          <a:p>
            <a:pPr algn="ctr"/>
            <a:r>
              <a:rPr lang="de-DE" sz="1200" i="1" dirty="0">
                <a:solidFill>
                  <a:schemeClr val="tx1"/>
                </a:solidFill>
              </a:rPr>
              <a:t>(</a:t>
            </a:r>
            <a:r>
              <a:rPr lang="de-DE" sz="1200" i="1" dirty="0">
                <a:solidFill>
                  <a:srgbClr val="383838"/>
                </a:solidFill>
                <a:latin typeface="Nunito"/>
              </a:rPr>
              <a:t>Henry Ford I, Gründer der Ford Motor Company, 1863-1947</a:t>
            </a:r>
            <a:r>
              <a:rPr lang="de-DE" sz="1200" i="1" dirty="0">
                <a:solidFill>
                  <a:schemeClr val="tx1"/>
                </a:solidFill>
              </a:rPr>
              <a:t>)</a:t>
            </a:r>
          </a:p>
        </p:txBody>
      </p:sp>
      <p:sp>
        <p:nvSpPr>
          <p:cNvPr id="12" name="Rechteck: abgerundete Ecken 11">
            <a:extLst>
              <a:ext uri="{FF2B5EF4-FFF2-40B4-BE49-F238E27FC236}">
                <a16:creationId xmlns:a16="http://schemas.microsoft.com/office/drawing/2014/main" id="{EB79AFB7-BD4C-485E-A0A7-C3502B87B078}"/>
              </a:ext>
            </a:extLst>
          </p:cNvPr>
          <p:cNvSpPr/>
          <p:nvPr/>
        </p:nvSpPr>
        <p:spPr>
          <a:xfrm>
            <a:off x="4564228" y="1394307"/>
            <a:ext cx="3980043" cy="108124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rPr>
              <a:t> </a:t>
            </a:r>
            <a:r>
              <a:rPr lang="de-DE" sz="2000" b="1" dirty="0">
                <a:solidFill>
                  <a:schemeClr val="tx1"/>
                </a:solidFill>
              </a:rPr>
              <a:t>„Krisen meistert man am besten, indem man ihnen zuvor kommt. “</a:t>
            </a:r>
          </a:p>
          <a:p>
            <a:pPr algn="ctr"/>
            <a:r>
              <a:rPr lang="de-DE" sz="1200" i="1" dirty="0">
                <a:solidFill>
                  <a:schemeClr val="tx1"/>
                </a:solidFill>
              </a:rPr>
              <a:t>(Whitman Rostow, </a:t>
            </a:r>
            <a:br>
              <a:rPr lang="de-DE" sz="1200" i="1" dirty="0">
                <a:solidFill>
                  <a:schemeClr val="tx1"/>
                </a:solidFill>
              </a:rPr>
            </a:br>
            <a:r>
              <a:rPr lang="de-DE" sz="1200" i="1" dirty="0">
                <a:solidFill>
                  <a:schemeClr val="tx1"/>
                </a:solidFill>
              </a:rPr>
              <a:t>US-amerikanischer Wirtschaftshistoriker, 1916-2003)</a:t>
            </a:r>
          </a:p>
        </p:txBody>
      </p:sp>
    </p:spTree>
    <p:extLst>
      <p:ext uri="{BB962C8B-B14F-4D97-AF65-F5344CB8AC3E}">
        <p14:creationId xmlns:p14="http://schemas.microsoft.com/office/powerpoint/2010/main" val="39913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76D4A7D-0DCA-4F5B-905B-F9018CC45EF3}"/>
              </a:ext>
            </a:extLst>
          </p:cNvPr>
          <p:cNvSpPr>
            <a:spLocks noGrp="1"/>
          </p:cNvSpPr>
          <p:nvPr>
            <p:ph type="title"/>
          </p:nvPr>
        </p:nvSpPr>
        <p:spPr/>
        <p:txBody>
          <a:bodyPr/>
          <a:lstStyle/>
          <a:p>
            <a:r>
              <a:rPr lang="de-DE" dirty="0"/>
              <a:t>Agenda</a:t>
            </a:r>
          </a:p>
        </p:txBody>
      </p:sp>
      <p:sp>
        <p:nvSpPr>
          <p:cNvPr id="5" name="Textplatzhalter 4">
            <a:extLst>
              <a:ext uri="{FF2B5EF4-FFF2-40B4-BE49-F238E27FC236}">
                <a16:creationId xmlns:a16="http://schemas.microsoft.com/office/drawing/2014/main" id="{9501F5F1-B545-48DE-A44F-D96721755CD5}"/>
              </a:ext>
            </a:extLst>
          </p:cNvPr>
          <p:cNvSpPr>
            <a:spLocks noGrp="1"/>
          </p:cNvSpPr>
          <p:nvPr>
            <p:ph type="body" idx="1"/>
          </p:nvPr>
        </p:nvSpPr>
        <p:spPr>
          <a:xfrm>
            <a:off x="609600" y="980728"/>
            <a:ext cx="5386917" cy="639762"/>
          </a:xfrm>
        </p:spPr>
        <p:txBody>
          <a:bodyPr>
            <a:normAutofit fontScale="92500"/>
          </a:bodyPr>
          <a:lstStyle/>
          <a:p>
            <a:r>
              <a:rPr lang="de-DE" dirty="0"/>
              <a:t>Die Gesamtsicht</a:t>
            </a:r>
          </a:p>
        </p:txBody>
      </p:sp>
      <p:sp>
        <p:nvSpPr>
          <p:cNvPr id="6" name="Inhaltsplatzhalter 5">
            <a:extLst>
              <a:ext uri="{FF2B5EF4-FFF2-40B4-BE49-F238E27FC236}">
                <a16:creationId xmlns:a16="http://schemas.microsoft.com/office/drawing/2014/main" id="{28A2C38F-9EA7-445F-A686-EFF26DC38A60}"/>
              </a:ext>
            </a:extLst>
          </p:cNvPr>
          <p:cNvSpPr>
            <a:spLocks noGrp="1"/>
          </p:cNvSpPr>
          <p:nvPr>
            <p:ph sz="half" idx="2"/>
          </p:nvPr>
        </p:nvSpPr>
        <p:spPr>
          <a:xfrm>
            <a:off x="609600" y="1620490"/>
            <a:ext cx="6206480" cy="4976862"/>
          </a:xfrm>
        </p:spPr>
        <p:txBody>
          <a:bodyPr>
            <a:normAutofit fontScale="77500" lnSpcReduction="20000"/>
          </a:bodyPr>
          <a:lstStyle/>
          <a:p>
            <a:r>
              <a:rPr lang="de-DE" dirty="0"/>
              <a:t>Das Veranstaltungsziel</a:t>
            </a:r>
          </a:p>
          <a:p>
            <a:r>
              <a:rPr lang="de-DE" dirty="0"/>
              <a:t>Was macht ein Projekt aus?</a:t>
            </a:r>
          </a:p>
          <a:p>
            <a:pPr lvl="1"/>
            <a:r>
              <a:rPr lang="de-DE" dirty="0"/>
              <a:t>Das magische (Spannungs-)Dreieck</a:t>
            </a:r>
          </a:p>
          <a:p>
            <a:pPr lvl="1"/>
            <a:r>
              <a:rPr lang="de-DE" dirty="0"/>
              <a:t>Die Projektschichten</a:t>
            </a:r>
          </a:p>
          <a:p>
            <a:pPr lvl="1"/>
            <a:r>
              <a:rPr lang="de-DE" dirty="0"/>
              <a:t>Zeit, Deadlines</a:t>
            </a:r>
          </a:p>
          <a:p>
            <a:pPr lvl="1"/>
            <a:r>
              <a:rPr lang="de-DE" dirty="0"/>
              <a:t>Qualität</a:t>
            </a:r>
          </a:p>
          <a:p>
            <a:r>
              <a:rPr lang="de-DE" dirty="0"/>
              <a:t>Der (typische) Projektleiter</a:t>
            </a:r>
          </a:p>
          <a:p>
            <a:pPr lvl="1"/>
            <a:r>
              <a:rPr lang="de-DE" dirty="0"/>
              <a:t>Kommunikation durch den Projektleiter</a:t>
            </a:r>
          </a:p>
          <a:p>
            <a:pPr lvl="1"/>
            <a:r>
              <a:rPr lang="de-DE" dirty="0"/>
              <a:t>Entscheidungen</a:t>
            </a:r>
          </a:p>
          <a:p>
            <a:pPr lvl="1"/>
            <a:r>
              <a:rPr lang="de-DE" dirty="0"/>
              <a:t>Praxisbeispiel Kommunikation „die Bordkarte“</a:t>
            </a:r>
          </a:p>
          <a:p>
            <a:pPr lvl="1"/>
            <a:r>
              <a:rPr lang="de-DE" dirty="0"/>
              <a:t>Praxisbeispiel Kommunikation „die Stellenanzeige“</a:t>
            </a:r>
          </a:p>
          <a:p>
            <a:r>
              <a:rPr lang="de-DE" dirty="0"/>
              <a:t>Es läuft gut… es läuft schlecht…</a:t>
            </a:r>
          </a:p>
          <a:p>
            <a:pPr lvl="1"/>
            <a:r>
              <a:rPr lang="de-DE" dirty="0"/>
              <a:t>Projektrisiken</a:t>
            </a:r>
          </a:p>
          <a:p>
            <a:pPr lvl="1"/>
            <a:r>
              <a:rPr lang="de-DE" dirty="0"/>
              <a:t>Ziele und Visionen</a:t>
            </a:r>
          </a:p>
          <a:p>
            <a:pPr lvl="1"/>
            <a:r>
              <a:rPr lang="de-DE" dirty="0"/>
              <a:t>Das Scheitern</a:t>
            </a:r>
          </a:p>
          <a:p>
            <a:r>
              <a:rPr lang="de-DE" dirty="0"/>
              <a:t>Das Team</a:t>
            </a:r>
          </a:p>
          <a:p>
            <a:pPr lvl="1"/>
            <a:r>
              <a:rPr lang="de-DE" dirty="0"/>
              <a:t>Zusammensetzung</a:t>
            </a:r>
          </a:p>
          <a:p>
            <a:pPr lvl="1"/>
            <a:r>
              <a:rPr lang="de-DE" dirty="0"/>
              <a:t>Teamwork, Verantwortung</a:t>
            </a:r>
          </a:p>
          <a:p>
            <a:pPr lvl="1"/>
            <a:r>
              <a:rPr lang="de-DE" dirty="0"/>
              <a:t>Motivation</a:t>
            </a:r>
          </a:p>
        </p:txBody>
      </p:sp>
      <p:sp>
        <p:nvSpPr>
          <p:cNvPr id="7" name="Textplatzhalter 6">
            <a:extLst>
              <a:ext uri="{FF2B5EF4-FFF2-40B4-BE49-F238E27FC236}">
                <a16:creationId xmlns:a16="http://schemas.microsoft.com/office/drawing/2014/main" id="{4A97E794-286A-404B-A188-C27A16E8EAAF}"/>
              </a:ext>
            </a:extLst>
          </p:cNvPr>
          <p:cNvSpPr>
            <a:spLocks noGrp="1"/>
          </p:cNvSpPr>
          <p:nvPr>
            <p:ph type="body" sz="quarter" idx="3"/>
          </p:nvPr>
        </p:nvSpPr>
        <p:spPr>
          <a:xfrm>
            <a:off x="6193370" y="980728"/>
            <a:ext cx="5389033" cy="639762"/>
          </a:xfrm>
        </p:spPr>
        <p:txBody>
          <a:bodyPr>
            <a:normAutofit fontScale="92500"/>
          </a:bodyPr>
          <a:lstStyle/>
          <a:p>
            <a:r>
              <a:rPr lang="de-DE" dirty="0"/>
              <a:t>Blickwinkel Projektleiter/DB-Entwickler</a:t>
            </a:r>
          </a:p>
        </p:txBody>
      </p:sp>
      <p:sp>
        <p:nvSpPr>
          <p:cNvPr id="8" name="Inhaltsplatzhalter 7">
            <a:extLst>
              <a:ext uri="{FF2B5EF4-FFF2-40B4-BE49-F238E27FC236}">
                <a16:creationId xmlns:a16="http://schemas.microsoft.com/office/drawing/2014/main" id="{FDE5E93C-850F-4F5B-85FF-C268C0A1834F}"/>
              </a:ext>
            </a:extLst>
          </p:cNvPr>
          <p:cNvSpPr>
            <a:spLocks noGrp="1"/>
          </p:cNvSpPr>
          <p:nvPr>
            <p:ph sz="quarter" idx="4"/>
          </p:nvPr>
        </p:nvSpPr>
        <p:spPr>
          <a:xfrm>
            <a:off x="6193370" y="1620490"/>
            <a:ext cx="5389033" cy="3951288"/>
          </a:xfrm>
        </p:spPr>
        <p:txBody>
          <a:bodyPr>
            <a:normAutofit fontScale="77500" lnSpcReduction="20000"/>
          </a:bodyPr>
          <a:lstStyle/>
          <a:p>
            <a:r>
              <a:rPr lang="de-DE" dirty="0"/>
              <a:t>Die jeweilige Rolle im Team</a:t>
            </a:r>
          </a:p>
          <a:p>
            <a:r>
              <a:rPr lang="de-DE" dirty="0"/>
              <a:t>Arbeitsvoraussetzungen</a:t>
            </a:r>
          </a:p>
          <a:p>
            <a:r>
              <a:rPr lang="de-DE" dirty="0"/>
              <a:t>Was wird vom jeweils anderen erwartet?</a:t>
            </a:r>
          </a:p>
          <a:p>
            <a:r>
              <a:rPr lang="de-DE" dirty="0"/>
              <a:t>Wie kann man dem gegenüber einfach helfen?</a:t>
            </a:r>
          </a:p>
          <a:p>
            <a:endParaRPr lang="de-DE" dirty="0"/>
          </a:p>
        </p:txBody>
      </p:sp>
      <p:sp>
        <p:nvSpPr>
          <p:cNvPr id="2" name="Textfeld 1">
            <a:extLst>
              <a:ext uri="{FF2B5EF4-FFF2-40B4-BE49-F238E27FC236}">
                <a16:creationId xmlns:a16="http://schemas.microsoft.com/office/drawing/2014/main" id="{B370B1BF-76A3-4622-ABC3-E57ABE0BFD1B}"/>
              </a:ext>
            </a:extLst>
          </p:cNvPr>
          <p:cNvSpPr txBox="1"/>
          <p:nvPr/>
        </p:nvSpPr>
        <p:spPr>
          <a:xfrm rot="21053408">
            <a:off x="6603518" y="4409140"/>
            <a:ext cx="4559263" cy="1754326"/>
          </a:xfrm>
          <a:prstGeom prst="rect">
            <a:avLst/>
          </a:prstGeom>
          <a:noFill/>
        </p:spPr>
        <p:txBody>
          <a:bodyPr wrap="square" rtlCol="0">
            <a:spAutoFit/>
          </a:bodyPr>
          <a:lstStyle/>
          <a:p>
            <a:pPr algn="ctr"/>
            <a:r>
              <a:rPr lang="de-DE" sz="1200" b="0" i="1" dirty="0">
                <a:solidFill>
                  <a:srgbClr val="000000"/>
                </a:solidFill>
                <a:effectLst/>
                <a:latin typeface="Arial" panose="020B0604020202020204" pitchFamily="34" charset="0"/>
              </a:rPr>
              <a:t>Hinweis:</a:t>
            </a:r>
          </a:p>
          <a:p>
            <a:pPr algn="ctr"/>
            <a:endParaRPr lang="de-DE" sz="1200" i="1" dirty="0">
              <a:solidFill>
                <a:srgbClr val="000000"/>
              </a:solidFill>
              <a:latin typeface="Arial" panose="020B0604020202020204" pitchFamily="34" charset="0"/>
            </a:endParaRPr>
          </a:p>
          <a:p>
            <a:pPr algn="ctr"/>
            <a:r>
              <a:rPr lang="de-DE" sz="1200" b="0" i="1" dirty="0">
                <a:solidFill>
                  <a:srgbClr val="000000"/>
                </a:solidFill>
                <a:effectLst/>
                <a:latin typeface="Arial" panose="020B0604020202020204" pitchFamily="34" charset="0"/>
              </a:rPr>
              <a:t>Aus Gründen der besseren Lesbarkeit wird auf die gleichzeitige Verwendung der Sprachformen männlich, weiblich und divers (m/w/d) verzichtet.</a:t>
            </a:r>
          </a:p>
          <a:p>
            <a:pPr algn="ctr"/>
            <a:endParaRPr lang="de-DE" sz="1200" b="0" i="1" dirty="0">
              <a:solidFill>
                <a:srgbClr val="000000"/>
              </a:solidFill>
              <a:effectLst/>
              <a:latin typeface="Arial" panose="020B0604020202020204" pitchFamily="34" charset="0"/>
            </a:endParaRPr>
          </a:p>
          <a:p>
            <a:pPr algn="ctr"/>
            <a:r>
              <a:rPr lang="de-DE" sz="1200" b="0" i="1" dirty="0">
                <a:solidFill>
                  <a:srgbClr val="000000"/>
                </a:solidFill>
                <a:effectLst/>
                <a:latin typeface="Arial" panose="020B0604020202020204" pitchFamily="34" charset="0"/>
              </a:rPr>
              <a:t>Sämtliche Personenbezeichnungen gelten gleichermaßen für alle Geschlechter.</a:t>
            </a:r>
            <a:endParaRPr lang="de-DE" sz="1200" b="0" i="1" dirty="0">
              <a:solidFill>
                <a:srgbClr val="3C3C3C"/>
              </a:solidFill>
              <a:effectLst/>
              <a:latin typeface="Arial" panose="020B0604020202020204" pitchFamily="34" charset="0"/>
            </a:endParaRPr>
          </a:p>
          <a:p>
            <a:pPr algn="ctr"/>
            <a:r>
              <a:rPr lang="de-DE" sz="1200" b="0" i="1" dirty="0">
                <a:solidFill>
                  <a:srgbClr val="3C3C3C"/>
                </a:solidFill>
                <a:effectLst/>
                <a:latin typeface="Arial" panose="020B0604020202020204" pitchFamily="34" charset="0"/>
              </a:rPr>
              <a:t> </a:t>
            </a:r>
            <a:endParaRPr lang="de-DE" sz="1200" i="1" dirty="0"/>
          </a:p>
        </p:txBody>
      </p:sp>
    </p:spTree>
    <p:extLst>
      <p:ext uri="{BB962C8B-B14F-4D97-AF65-F5344CB8AC3E}">
        <p14:creationId xmlns:p14="http://schemas.microsoft.com/office/powerpoint/2010/main" val="2378622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347AE-6B91-4771-A77E-AE217B590845}"/>
              </a:ext>
            </a:extLst>
          </p:cNvPr>
          <p:cNvSpPr>
            <a:spLocks noGrp="1"/>
          </p:cNvSpPr>
          <p:nvPr>
            <p:ph type="title"/>
          </p:nvPr>
        </p:nvSpPr>
        <p:spPr/>
        <p:txBody>
          <a:bodyPr/>
          <a:lstStyle/>
          <a:p>
            <a:r>
              <a:rPr lang="de-DE" dirty="0"/>
              <a:t>TEAM und Führung II</a:t>
            </a:r>
          </a:p>
        </p:txBody>
      </p:sp>
      <p:sp>
        <p:nvSpPr>
          <p:cNvPr id="4" name="Rechteck: abgerundete Ecken 3">
            <a:extLst>
              <a:ext uri="{FF2B5EF4-FFF2-40B4-BE49-F238E27FC236}">
                <a16:creationId xmlns:a16="http://schemas.microsoft.com/office/drawing/2014/main" id="{50D9DAFC-DCA1-42CB-BCD6-5EB12B5E2EB2}"/>
              </a:ext>
            </a:extLst>
          </p:cNvPr>
          <p:cNvSpPr/>
          <p:nvPr/>
        </p:nvSpPr>
        <p:spPr>
          <a:xfrm rot="266551">
            <a:off x="403789" y="4378191"/>
            <a:ext cx="5993230" cy="1999309"/>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„Es ist besser, von hinten zu führen und andere an die Spitze zu setzen, besonders wenn man den Sieg feiert, wenn tolle Dinge passieren. Du nimmst die Frontlinie ein, wenn Gefahr besteht. Dann werden die Leute deine Führung zu schätzen wissen.“ </a:t>
            </a:r>
          </a:p>
          <a:p>
            <a:pPr algn="ctr"/>
            <a:r>
              <a:rPr lang="de-DE" sz="1200" i="1" dirty="0">
                <a:solidFill>
                  <a:schemeClr val="tx1"/>
                </a:solidFill>
              </a:rPr>
              <a:t>(Nelson Mandela, ehemaliger Präsident von Südafrika, 1918-2013)</a:t>
            </a:r>
          </a:p>
        </p:txBody>
      </p:sp>
      <p:sp>
        <p:nvSpPr>
          <p:cNvPr id="5" name="Rechteck: abgerundete Ecken 4">
            <a:extLst>
              <a:ext uri="{FF2B5EF4-FFF2-40B4-BE49-F238E27FC236}">
                <a16:creationId xmlns:a16="http://schemas.microsoft.com/office/drawing/2014/main" id="{263491E3-01CE-4497-86A4-A561509D7F1B}"/>
              </a:ext>
            </a:extLst>
          </p:cNvPr>
          <p:cNvSpPr/>
          <p:nvPr/>
        </p:nvSpPr>
        <p:spPr>
          <a:xfrm>
            <a:off x="7820539" y="1196017"/>
            <a:ext cx="3780403" cy="223298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Werde die Art von Führungskraft/Mitarbeiter, dem die Leute freiwillig folgen würden, auch wenn du keinen Titel oder keine Position hättest.“ </a:t>
            </a:r>
          </a:p>
          <a:p>
            <a:pPr algn="ctr"/>
            <a:r>
              <a:rPr lang="de-DE" sz="1200" i="1" dirty="0">
                <a:solidFill>
                  <a:schemeClr val="tx1"/>
                </a:solidFill>
              </a:rPr>
              <a:t>(Brian Tracy, Autor, 1944)</a:t>
            </a:r>
          </a:p>
        </p:txBody>
      </p:sp>
      <p:sp>
        <p:nvSpPr>
          <p:cNvPr id="6" name="Rechteck: abgerundete Ecken 5">
            <a:extLst>
              <a:ext uri="{FF2B5EF4-FFF2-40B4-BE49-F238E27FC236}">
                <a16:creationId xmlns:a16="http://schemas.microsoft.com/office/drawing/2014/main" id="{B22A8065-4BBE-4D6B-B58B-9A549D23C21E}"/>
              </a:ext>
            </a:extLst>
          </p:cNvPr>
          <p:cNvSpPr/>
          <p:nvPr/>
        </p:nvSpPr>
        <p:spPr>
          <a:xfrm rot="21333935">
            <a:off x="354055" y="1107697"/>
            <a:ext cx="5603820" cy="2563223"/>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 wahrer Führer hat das Selbstvertrauen, allein zu stehen, den Mut, schwierige Entscheidungen zu treffen, und das Mitgefühl, auf die Bedürfnisse anderer zu hören. Er will kein Führer sein, sondern wird eins durch die Gleichheit seiner Handlungen und die Integrität seiner Absicht.“ </a:t>
            </a:r>
          </a:p>
          <a:p>
            <a:pPr algn="ctr"/>
            <a:r>
              <a:rPr lang="de-DE" sz="1200" i="1" dirty="0">
                <a:solidFill>
                  <a:schemeClr val="tx1"/>
                </a:solidFill>
              </a:rPr>
              <a:t>(Douglas MacArthur, Offizier der US </a:t>
            </a:r>
            <a:r>
              <a:rPr lang="de-DE" sz="1200" i="1" dirty="0" err="1">
                <a:solidFill>
                  <a:schemeClr val="tx1"/>
                </a:solidFill>
              </a:rPr>
              <a:t>Army</a:t>
            </a:r>
            <a:r>
              <a:rPr lang="de-DE" sz="1200" i="1" dirty="0">
                <a:solidFill>
                  <a:schemeClr val="tx1"/>
                </a:solidFill>
              </a:rPr>
              <a:t>, 1880-1964)</a:t>
            </a:r>
          </a:p>
        </p:txBody>
      </p:sp>
      <p:pic>
        <p:nvPicPr>
          <p:cNvPr id="10" name="Grafik 9" descr="Männlicher Student, der die Hand gibt">
            <a:extLst>
              <a:ext uri="{FF2B5EF4-FFF2-40B4-BE49-F238E27FC236}">
                <a16:creationId xmlns:a16="http://schemas.microsoft.com/office/drawing/2014/main" id="{4624AA8F-DF59-482C-B958-5E51ED70D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8048" y="2296074"/>
            <a:ext cx="1423126" cy="4174502"/>
          </a:xfrm>
          <a:prstGeom prst="rect">
            <a:avLst/>
          </a:prstGeom>
        </p:spPr>
      </p:pic>
    </p:spTree>
    <p:extLst>
      <p:ext uri="{BB962C8B-B14F-4D97-AF65-F5344CB8AC3E}">
        <p14:creationId xmlns:p14="http://schemas.microsoft.com/office/powerpoint/2010/main" val="37569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B5AE1-AC35-4F9A-802C-7E7CC5D0CA94}"/>
              </a:ext>
            </a:extLst>
          </p:cNvPr>
          <p:cNvSpPr>
            <a:spLocks noGrp="1"/>
          </p:cNvSpPr>
          <p:nvPr>
            <p:ph type="title"/>
          </p:nvPr>
        </p:nvSpPr>
        <p:spPr/>
        <p:txBody>
          <a:bodyPr/>
          <a:lstStyle/>
          <a:p>
            <a:endParaRPr lang="de-DE"/>
          </a:p>
        </p:txBody>
      </p:sp>
      <p:sp>
        <p:nvSpPr>
          <p:cNvPr id="3" name="Textplatzhalter 2">
            <a:extLst>
              <a:ext uri="{FF2B5EF4-FFF2-40B4-BE49-F238E27FC236}">
                <a16:creationId xmlns:a16="http://schemas.microsoft.com/office/drawing/2014/main" id="{01AAE237-3C8D-46A9-8F44-E25C0AA1B461}"/>
              </a:ext>
            </a:extLst>
          </p:cNvPr>
          <p:cNvSpPr>
            <a:spLocks noGrp="1"/>
          </p:cNvSpPr>
          <p:nvPr>
            <p:ph type="body" idx="1"/>
          </p:nvPr>
        </p:nvSpPr>
        <p:spPr/>
        <p:txBody>
          <a:bodyPr/>
          <a:lstStyle/>
          <a:p>
            <a:endParaRPr lang="de-DE"/>
          </a:p>
        </p:txBody>
      </p:sp>
      <p:sp>
        <p:nvSpPr>
          <p:cNvPr id="4" name="Inhaltsplatzhalter 3">
            <a:extLst>
              <a:ext uri="{FF2B5EF4-FFF2-40B4-BE49-F238E27FC236}">
                <a16:creationId xmlns:a16="http://schemas.microsoft.com/office/drawing/2014/main" id="{5A357465-C262-4125-9B7E-A4F24749854D}"/>
              </a:ext>
            </a:extLst>
          </p:cNvPr>
          <p:cNvSpPr>
            <a:spLocks noGrp="1"/>
          </p:cNvSpPr>
          <p:nvPr>
            <p:ph sz="half" idx="2"/>
          </p:nvPr>
        </p:nvSpPr>
        <p:spPr/>
        <p:txBody>
          <a:bodyPr/>
          <a:lstStyle/>
          <a:p>
            <a:r>
              <a:rPr lang="de-DE" dirty="0">
                <a:hlinkClick r:id="rId2"/>
              </a:rPr>
              <a:t>https://pixabay.com/photos/building-plan-floor-plan-354233/</a:t>
            </a:r>
            <a:endParaRPr lang="de-DE" dirty="0"/>
          </a:p>
          <a:p>
            <a:endParaRPr lang="de-DE" dirty="0"/>
          </a:p>
          <a:p>
            <a:r>
              <a:rPr lang="de-DE" dirty="0">
                <a:hlinkClick r:id="rId3"/>
              </a:rPr>
              <a:t>https://pixabay.com/photos/darts-target-bull-s-eye-arrow-2349375/</a:t>
            </a:r>
            <a:endParaRPr lang="de-DE" dirty="0"/>
          </a:p>
          <a:p>
            <a:endParaRPr lang="de-DE" dirty="0"/>
          </a:p>
          <a:p>
            <a:r>
              <a:rPr lang="de-DE" dirty="0"/>
              <a:t>https://pixabay.com/photos/calendar-clip-date-desk-event-5402487/</a:t>
            </a:r>
          </a:p>
        </p:txBody>
      </p:sp>
      <p:sp>
        <p:nvSpPr>
          <p:cNvPr id="5" name="Textplatzhalter 4">
            <a:extLst>
              <a:ext uri="{FF2B5EF4-FFF2-40B4-BE49-F238E27FC236}">
                <a16:creationId xmlns:a16="http://schemas.microsoft.com/office/drawing/2014/main" id="{DF954071-5BA7-42E1-98FF-A06EA9FB2CE2}"/>
              </a:ext>
            </a:extLst>
          </p:cNvPr>
          <p:cNvSpPr>
            <a:spLocks noGrp="1"/>
          </p:cNvSpPr>
          <p:nvPr>
            <p:ph type="body" sz="quarter" idx="3"/>
          </p:nvPr>
        </p:nvSpPr>
        <p:spPr/>
        <p:txBody>
          <a:bodyPr/>
          <a:lstStyle/>
          <a:p>
            <a:endParaRPr lang="de-DE"/>
          </a:p>
        </p:txBody>
      </p:sp>
      <p:sp>
        <p:nvSpPr>
          <p:cNvPr id="6" name="Inhaltsplatzhalter 5">
            <a:extLst>
              <a:ext uri="{FF2B5EF4-FFF2-40B4-BE49-F238E27FC236}">
                <a16:creationId xmlns:a16="http://schemas.microsoft.com/office/drawing/2014/main" id="{AAF9A899-FAEA-4EAE-966D-971331EE42C7}"/>
              </a:ext>
            </a:extLst>
          </p:cNvPr>
          <p:cNvSpPr>
            <a:spLocks noGrp="1"/>
          </p:cNvSpPr>
          <p:nvPr>
            <p:ph sz="quarter" idx="4"/>
          </p:nvPr>
        </p:nvSpPr>
        <p:spPr/>
        <p:txBody>
          <a:bodyPr/>
          <a:lstStyle/>
          <a:p>
            <a:endParaRPr lang="de-DE"/>
          </a:p>
        </p:txBody>
      </p:sp>
    </p:spTree>
    <p:extLst>
      <p:ext uri="{BB962C8B-B14F-4D97-AF65-F5344CB8AC3E}">
        <p14:creationId xmlns:p14="http://schemas.microsoft.com/office/powerpoint/2010/main" val="3051606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4E83E03-6B38-4DF6-9723-F1B20B99F64C}"/>
              </a:ext>
            </a:extLst>
          </p:cNvPr>
          <p:cNvGrpSpPr/>
          <p:nvPr/>
        </p:nvGrpSpPr>
        <p:grpSpPr>
          <a:xfrm>
            <a:off x="119336" y="1052736"/>
            <a:ext cx="11258400" cy="5324967"/>
            <a:chOff x="119336" y="1052736"/>
            <a:chExt cx="11258400" cy="5324967"/>
          </a:xfrm>
        </p:grpSpPr>
        <p:pic>
          <p:nvPicPr>
            <p:cNvPr id="7" name="Grafik 6" descr="Fragezeichen">
              <a:extLst>
                <a:ext uri="{FF2B5EF4-FFF2-40B4-BE49-F238E27FC236}">
                  <a16:creationId xmlns:a16="http://schemas.microsoft.com/office/drawing/2014/main" id="{732E5678-8DFC-4D3B-951F-C4F5A94A97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04112" y="1106742"/>
              <a:ext cx="4273624" cy="4273624"/>
            </a:xfrm>
            <a:prstGeom prst="rect">
              <a:avLst/>
            </a:prstGeom>
          </p:spPr>
        </p:pic>
        <p:pic>
          <p:nvPicPr>
            <p:cNvPr id="9" name="Grafik 8" descr="Ausrufezeichen">
              <a:extLst>
                <a:ext uri="{FF2B5EF4-FFF2-40B4-BE49-F238E27FC236}">
                  <a16:creationId xmlns:a16="http://schemas.microsoft.com/office/drawing/2014/main" id="{67DC3125-CD96-4FCE-8898-F7498314E5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9336" y="1052736"/>
              <a:ext cx="4381636" cy="4381636"/>
            </a:xfrm>
            <a:prstGeom prst="rect">
              <a:avLst/>
            </a:prstGeom>
          </p:spPr>
        </p:pic>
        <p:pic>
          <p:nvPicPr>
            <p:cNvPr id="16386" name="Picture 2" descr="Conference, Meeting, Business, People, Roundtable">
              <a:extLst>
                <a:ext uri="{FF2B5EF4-FFF2-40B4-BE49-F238E27FC236}">
                  <a16:creationId xmlns:a16="http://schemas.microsoft.com/office/drawing/2014/main" id="{1DB7E9D3-2028-4C59-AD78-175C78082D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5800" y="4457587"/>
              <a:ext cx="3419872" cy="192011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itel 3">
            <a:extLst>
              <a:ext uri="{FF2B5EF4-FFF2-40B4-BE49-F238E27FC236}">
                <a16:creationId xmlns:a16="http://schemas.microsoft.com/office/drawing/2014/main" id="{D861CF42-3298-41A8-B685-2D8D1B62CB79}"/>
              </a:ext>
            </a:extLst>
          </p:cNvPr>
          <p:cNvSpPr>
            <a:spLocks noGrp="1"/>
          </p:cNvSpPr>
          <p:nvPr>
            <p:ph type="title"/>
          </p:nvPr>
        </p:nvSpPr>
        <p:spPr/>
        <p:txBody>
          <a:bodyPr/>
          <a:lstStyle/>
          <a:p>
            <a:r>
              <a:rPr lang="de-DE" dirty="0"/>
              <a:t>das zu diskutierende „Zitat des Tages“</a:t>
            </a:r>
          </a:p>
        </p:txBody>
      </p:sp>
      <p:sp>
        <p:nvSpPr>
          <p:cNvPr id="5" name="Inhaltsplatzhalter 4">
            <a:extLst>
              <a:ext uri="{FF2B5EF4-FFF2-40B4-BE49-F238E27FC236}">
                <a16:creationId xmlns:a16="http://schemas.microsoft.com/office/drawing/2014/main" id="{71852AF6-C34D-44F7-BC2F-CCE21636B11C}"/>
              </a:ext>
            </a:extLst>
          </p:cNvPr>
          <p:cNvSpPr>
            <a:spLocks noGrp="1"/>
          </p:cNvSpPr>
          <p:nvPr>
            <p:ph idx="1"/>
          </p:nvPr>
        </p:nvSpPr>
        <p:spPr>
          <a:xfrm>
            <a:off x="609600" y="1731386"/>
            <a:ext cx="10972800" cy="3938210"/>
          </a:xfrm>
        </p:spPr>
        <p:txBody>
          <a:bodyPr/>
          <a:lstStyle/>
          <a:p>
            <a:pPr marL="0" indent="0" algn="ctr">
              <a:buNone/>
            </a:pPr>
            <a:r>
              <a:rPr lang="de-DE" b="1" i="0" dirty="0">
                <a:solidFill>
                  <a:srgbClr val="383838"/>
                </a:solidFill>
                <a:effectLst/>
                <a:latin typeface="Nunito"/>
              </a:rPr>
              <a:t>„Kein größeres Projekt wird jemals pünktlich, innerhalb des Budgets und mit dem gleichen Personal umgesetzt, mit dem es gestartet wurde.“ </a:t>
            </a:r>
          </a:p>
          <a:p>
            <a:pPr marL="0" indent="0" algn="ctr">
              <a:buNone/>
            </a:pPr>
            <a:r>
              <a:rPr lang="de-DE" sz="2400" b="0" i="0" dirty="0">
                <a:solidFill>
                  <a:srgbClr val="383838"/>
                </a:solidFill>
                <a:effectLst/>
                <a:latin typeface="Nunito"/>
              </a:rPr>
              <a:t>(John </a:t>
            </a:r>
            <a:r>
              <a:rPr lang="de-DE" sz="2400" b="0" i="1" dirty="0">
                <a:solidFill>
                  <a:srgbClr val="383838"/>
                </a:solidFill>
                <a:effectLst/>
                <a:latin typeface="Nunito"/>
              </a:rPr>
              <a:t>Edwards, Jim Butler, Barrie Hill und Sandra Russell,</a:t>
            </a:r>
          </a:p>
          <a:p>
            <a:pPr marL="0" indent="0" algn="ctr">
              <a:buNone/>
            </a:pPr>
            <a:r>
              <a:rPr lang="de-DE" sz="2400" i="1" dirty="0">
                <a:solidFill>
                  <a:srgbClr val="383838"/>
                </a:solidFill>
                <a:latin typeface="Nunito"/>
              </a:rPr>
              <a:t>Autoren des Buches „</a:t>
            </a:r>
            <a:r>
              <a:rPr lang="en-US" sz="2400" i="1" dirty="0">
                <a:solidFill>
                  <a:srgbClr val="383838"/>
                </a:solidFill>
                <a:latin typeface="Nunito"/>
              </a:rPr>
              <a:t>People Rules for Rocket Scientists </a:t>
            </a:r>
            <a:r>
              <a:rPr lang="de-DE" sz="2400" i="1" dirty="0">
                <a:solidFill>
                  <a:srgbClr val="383838"/>
                </a:solidFill>
                <a:latin typeface="Nunito"/>
              </a:rPr>
              <a:t>“</a:t>
            </a:r>
            <a:r>
              <a:rPr lang="de-DE" sz="2400" b="0" i="1" dirty="0">
                <a:solidFill>
                  <a:srgbClr val="383838"/>
                </a:solidFill>
                <a:effectLst/>
                <a:latin typeface="Nunito"/>
              </a:rPr>
              <a:t>)</a:t>
            </a:r>
            <a:endParaRPr lang="de-DE" sz="2400" dirty="0"/>
          </a:p>
        </p:txBody>
      </p:sp>
    </p:spTree>
    <p:extLst>
      <p:ext uri="{BB962C8B-B14F-4D97-AF65-F5344CB8AC3E}">
        <p14:creationId xmlns:p14="http://schemas.microsoft.com/office/powerpoint/2010/main" val="28108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52E92D2-1FE0-4E90-A265-0B76C8AF30C1}"/>
              </a:ext>
            </a:extLst>
          </p:cNvPr>
          <p:cNvSpPr>
            <a:spLocks noGrp="1"/>
          </p:cNvSpPr>
          <p:nvPr>
            <p:ph type="title"/>
          </p:nvPr>
        </p:nvSpPr>
        <p:spPr/>
        <p:txBody>
          <a:bodyPr/>
          <a:lstStyle/>
          <a:p>
            <a:r>
              <a:rPr lang="de-DE" dirty="0"/>
              <a:t>Was ist eine Projekt?</a:t>
            </a:r>
          </a:p>
        </p:txBody>
      </p:sp>
      <p:sp>
        <p:nvSpPr>
          <p:cNvPr id="8" name="Inhaltsplatzhalter 7">
            <a:extLst>
              <a:ext uri="{FF2B5EF4-FFF2-40B4-BE49-F238E27FC236}">
                <a16:creationId xmlns:a16="http://schemas.microsoft.com/office/drawing/2014/main" id="{F7CC942C-D9EA-43C1-8CA5-EC021CD780CA}"/>
              </a:ext>
            </a:extLst>
          </p:cNvPr>
          <p:cNvSpPr>
            <a:spLocks noGrp="1"/>
          </p:cNvSpPr>
          <p:nvPr>
            <p:ph idx="1"/>
          </p:nvPr>
        </p:nvSpPr>
        <p:spPr>
          <a:xfrm>
            <a:off x="609600" y="1883584"/>
            <a:ext cx="10814992" cy="4713768"/>
          </a:xfrm>
        </p:spPr>
        <p:txBody>
          <a:bodyPr>
            <a:normAutofit fontScale="92500" lnSpcReduction="10000"/>
          </a:bodyPr>
          <a:lstStyle/>
          <a:p>
            <a:pPr>
              <a:buFont typeface="Wingdings" panose="05000000000000000000" pitchFamily="2" charset="2"/>
              <a:buChar char="Ø"/>
            </a:pPr>
            <a:r>
              <a:rPr lang="de-DE" sz="2800" dirty="0"/>
              <a:t>… hat eine klar definierte, messbare und ergebnisorientierte Zielvorgabe</a:t>
            </a:r>
            <a:br>
              <a:rPr lang="de-DE" sz="2800" dirty="0"/>
            </a:br>
            <a:endParaRPr lang="de-DE" sz="2800" dirty="0"/>
          </a:p>
          <a:p>
            <a:pPr>
              <a:buFont typeface="Wingdings" panose="05000000000000000000" pitchFamily="2" charset="2"/>
              <a:buChar char="Ø"/>
            </a:pPr>
            <a:r>
              <a:rPr lang="de-DE" sz="2800" dirty="0"/>
              <a:t>… ist einzigartig bzgl. seiner Art und Konstellation</a:t>
            </a:r>
            <a:br>
              <a:rPr lang="de-DE" sz="2800" dirty="0"/>
            </a:br>
            <a:endParaRPr lang="de-DE" sz="2800" dirty="0"/>
          </a:p>
          <a:p>
            <a:pPr>
              <a:buFont typeface="Wingdings" panose="05000000000000000000" pitchFamily="2" charset="2"/>
              <a:buChar char="Ø"/>
            </a:pPr>
            <a:r>
              <a:rPr lang="de-DE" sz="2800" dirty="0"/>
              <a:t>… ist zeitlich (fester Start- und Endtermin) und inhaltlich (keine Alltagsaufgaben, kein Einfluss anderer Projekte) klar abgegrenzt </a:t>
            </a:r>
            <a:br>
              <a:rPr lang="de-DE" sz="2800" dirty="0"/>
            </a:br>
            <a:endParaRPr lang="de-DE" sz="2800" dirty="0"/>
          </a:p>
          <a:p>
            <a:pPr>
              <a:buFont typeface="Wingdings" panose="05000000000000000000" pitchFamily="2" charset="2"/>
              <a:buChar char="Ø"/>
            </a:pPr>
            <a:r>
              <a:rPr lang="de-DE" sz="2800" dirty="0"/>
              <a:t>… besitzt eigene Ressourcen (evtl. auch externe Spezialisten)</a:t>
            </a:r>
            <a:br>
              <a:rPr lang="de-DE" sz="2800" dirty="0"/>
            </a:br>
            <a:endParaRPr lang="de-DE" sz="2800" dirty="0"/>
          </a:p>
          <a:p>
            <a:pPr>
              <a:buFont typeface="Wingdings" panose="05000000000000000000" pitchFamily="2" charset="2"/>
              <a:buChar char="Ø"/>
            </a:pPr>
            <a:r>
              <a:rPr lang="de-DE" sz="2800" dirty="0"/>
              <a:t>… besitzt oft eine eigene Organisationsform unabhängig von oder ergänzend zur Unternehmensstruktur</a:t>
            </a:r>
          </a:p>
        </p:txBody>
      </p:sp>
      <p:sp>
        <p:nvSpPr>
          <p:cNvPr id="9" name="Textfeld 8">
            <a:extLst>
              <a:ext uri="{FF2B5EF4-FFF2-40B4-BE49-F238E27FC236}">
                <a16:creationId xmlns:a16="http://schemas.microsoft.com/office/drawing/2014/main" id="{4C96AE90-C23D-4AC7-B49B-6972BA9133FE}"/>
              </a:ext>
            </a:extLst>
          </p:cNvPr>
          <p:cNvSpPr txBox="1"/>
          <p:nvPr/>
        </p:nvSpPr>
        <p:spPr>
          <a:xfrm>
            <a:off x="609600" y="1124744"/>
            <a:ext cx="3110136" cy="584775"/>
          </a:xfrm>
          <a:prstGeom prst="rect">
            <a:avLst/>
          </a:prstGeom>
          <a:noFill/>
        </p:spPr>
        <p:txBody>
          <a:bodyPr wrap="square" rtlCol="0">
            <a:spAutoFit/>
          </a:bodyPr>
          <a:lstStyle/>
          <a:p>
            <a:r>
              <a:rPr lang="de-DE" sz="3200" b="1" dirty="0"/>
              <a:t>Ein Projekt…</a:t>
            </a:r>
          </a:p>
        </p:txBody>
      </p:sp>
    </p:spTree>
    <p:extLst>
      <p:ext uri="{BB962C8B-B14F-4D97-AF65-F5344CB8AC3E}">
        <p14:creationId xmlns:p14="http://schemas.microsoft.com/office/powerpoint/2010/main" val="168823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a:extLst>
              <a:ext uri="{FF2B5EF4-FFF2-40B4-BE49-F238E27FC236}">
                <a16:creationId xmlns:a16="http://schemas.microsoft.com/office/drawing/2014/main" id="{7E579D85-8236-433D-BD91-72C8FC544B55}"/>
              </a:ext>
            </a:extLst>
          </p:cNvPr>
          <p:cNvGraphicFramePr>
            <a:graphicFrameLocks noChangeAspect="1"/>
          </p:cNvGraphicFramePr>
          <p:nvPr>
            <p:extLst>
              <p:ext uri="{D42A27DB-BD31-4B8C-83A1-F6EECF244321}">
                <p14:modId xmlns:p14="http://schemas.microsoft.com/office/powerpoint/2010/main" val="2323425467"/>
              </p:ext>
            </p:extLst>
          </p:nvPr>
        </p:nvGraphicFramePr>
        <p:xfrm>
          <a:off x="2022475" y="1196752"/>
          <a:ext cx="8147050" cy="5295900"/>
        </p:xfrm>
        <a:graphic>
          <a:graphicData uri="http://schemas.openxmlformats.org/presentationml/2006/ole">
            <mc:AlternateContent xmlns:mc="http://schemas.openxmlformats.org/markup-compatibility/2006">
              <mc:Choice xmlns:v="urn:schemas-microsoft-com:vml" Requires="v">
                <p:oleObj name="Image" r:id="rId3" imgW="16253640" imgH="10653840" progId="Photoshop.Image.7">
                  <p:embed/>
                </p:oleObj>
              </mc:Choice>
              <mc:Fallback>
                <p:oleObj name="Image" r:id="rId3" imgW="16253640" imgH="10653840" progId="Photoshop.Image.7">
                  <p:embed/>
                  <p:pic>
                    <p:nvPicPr>
                      <p:cNvPr id="0" name=""/>
                      <p:cNvPicPr/>
                      <p:nvPr/>
                    </p:nvPicPr>
                    <p:blipFill>
                      <a:blip r:embed="rId4"/>
                      <a:stretch>
                        <a:fillRect/>
                      </a:stretch>
                    </p:blipFill>
                    <p:spPr>
                      <a:xfrm>
                        <a:off x="2022475" y="1196752"/>
                        <a:ext cx="8147050" cy="5295900"/>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60347AE-6B91-4771-A77E-AE217B590845}"/>
              </a:ext>
            </a:extLst>
          </p:cNvPr>
          <p:cNvSpPr>
            <a:spLocks noGrp="1"/>
          </p:cNvSpPr>
          <p:nvPr>
            <p:ph type="title"/>
          </p:nvPr>
        </p:nvSpPr>
        <p:spPr/>
        <p:txBody>
          <a:bodyPr/>
          <a:lstStyle/>
          <a:p>
            <a:r>
              <a:rPr lang="de-DE" dirty="0"/>
              <a:t>Das Projekt</a:t>
            </a:r>
          </a:p>
        </p:txBody>
      </p:sp>
      <p:sp>
        <p:nvSpPr>
          <p:cNvPr id="18" name="Rechteck: abgerundete Ecken 17">
            <a:extLst>
              <a:ext uri="{FF2B5EF4-FFF2-40B4-BE49-F238E27FC236}">
                <a16:creationId xmlns:a16="http://schemas.microsoft.com/office/drawing/2014/main" id="{72BFC58E-274F-4D66-90E1-BEA5EEC06A7C}"/>
              </a:ext>
            </a:extLst>
          </p:cNvPr>
          <p:cNvSpPr/>
          <p:nvPr/>
        </p:nvSpPr>
        <p:spPr>
          <a:xfrm>
            <a:off x="191344" y="908719"/>
            <a:ext cx="5182765" cy="108012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tx1"/>
                </a:solidFill>
              </a:rPr>
              <a:t>„</a:t>
            </a:r>
            <a:r>
              <a:rPr lang="de-DE" sz="2000" b="1" dirty="0">
                <a:solidFill>
                  <a:schemeClr val="tx1"/>
                </a:solidFill>
              </a:rPr>
              <a:t>Wer hohe Türme bauen will, muss lange beim Fundament verweilen.“ </a:t>
            </a:r>
            <a:br>
              <a:rPr lang="de-DE" sz="2400" b="1" dirty="0">
                <a:solidFill>
                  <a:schemeClr val="tx1"/>
                </a:solidFill>
              </a:rPr>
            </a:br>
            <a:r>
              <a:rPr lang="de-DE" sz="1200" dirty="0">
                <a:solidFill>
                  <a:schemeClr val="tx1"/>
                </a:solidFill>
              </a:rPr>
              <a:t>(Josef Anton Bruckner – österreichischer Komponist, 1824-1896)</a:t>
            </a:r>
          </a:p>
        </p:txBody>
      </p:sp>
      <p:sp>
        <p:nvSpPr>
          <p:cNvPr id="19" name="Rechteck: abgerundete Ecken 18">
            <a:extLst>
              <a:ext uri="{FF2B5EF4-FFF2-40B4-BE49-F238E27FC236}">
                <a16:creationId xmlns:a16="http://schemas.microsoft.com/office/drawing/2014/main" id="{90F032F6-5901-437D-BDD4-FC6B4070C253}"/>
              </a:ext>
            </a:extLst>
          </p:cNvPr>
          <p:cNvSpPr/>
          <p:nvPr/>
        </p:nvSpPr>
        <p:spPr>
          <a:xfrm>
            <a:off x="189833" y="5107544"/>
            <a:ext cx="5182765" cy="105776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„Sag mir, wie ein Projekt beginnt und</a:t>
            </a:r>
            <a:br>
              <a:rPr lang="de-DE" sz="2000" b="1" dirty="0">
                <a:solidFill>
                  <a:schemeClr val="tx1"/>
                </a:solidFill>
              </a:rPr>
            </a:br>
            <a:r>
              <a:rPr lang="de-DE" sz="2000" b="1" dirty="0">
                <a:solidFill>
                  <a:schemeClr val="tx1"/>
                </a:solidFill>
              </a:rPr>
              <a:t>ich sage Dir, wie es endet.“</a:t>
            </a:r>
            <a:br>
              <a:rPr lang="de-DE" sz="1600" dirty="0">
                <a:solidFill>
                  <a:schemeClr val="tx1"/>
                </a:solidFill>
              </a:rPr>
            </a:br>
            <a:r>
              <a:rPr lang="de-DE" sz="1200" i="1" dirty="0">
                <a:solidFill>
                  <a:schemeClr val="tx1"/>
                </a:solidFill>
              </a:rPr>
              <a:t>(allgemeine Projektweisheit)</a:t>
            </a:r>
          </a:p>
        </p:txBody>
      </p:sp>
      <p:sp>
        <p:nvSpPr>
          <p:cNvPr id="20" name="Rechteck: abgerundete Ecken 19">
            <a:extLst>
              <a:ext uri="{FF2B5EF4-FFF2-40B4-BE49-F238E27FC236}">
                <a16:creationId xmlns:a16="http://schemas.microsoft.com/office/drawing/2014/main" id="{B3B1353F-276E-4327-A823-693EAC95B490}"/>
              </a:ext>
            </a:extLst>
          </p:cNvPr>
          <p:cNvSpPr/>
          <p:nvPr/>
        </p:nvSpPr>
        <p:spPr>
          <a:xfrm>
            <a:off x="189833" y="2280520"/>
            <a:ext cx="5182765" cy="108012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größte Hürde für den Erfolg ist die</a:t>
            </a:r>
            <a:br>
              <a:rPr lang="de-DE" sz="2000" b="1" dirty="0">
                <a:solidFill>
                  <a:schemeClr val="tx1"/>
                </a:solidFill>
              </a:rPr>
            </a:br>
            <a:r>
              <a:rPr lang="de-DE" sz="2000" b="1" dirty="0">
                <a:solidFill>
                  <a:schemeClr val="tx1"/>
                </a:solidFill>
              </a:rPr>
              <a:t>Angst vor dem Scheitern.“ </a:t>
            </a:r>
            <a:br>
              <a:rPr lang="de-DE" sz="1600" dirty="0">
                <a:solidFill>
                  <a:schemeClr val="tx1"/>
                </a:solidFill>
              </a:rPr>
            </a:br>
            <a:r>
              <a:rPr lang="de-DE" sz="1200" dirty="0">
                <a:solidFill>
                  <a:schemeClr val="tx1"/>
                </a:solidFill>
              </a:rPr>
              <a:t>(Sven Göran Erikson – schwedischer Fußballtrainer, 1948)</a:t>
            </a:r>
          </a:p>
        </p:txBody>
      </p:sp>
      <p:sp>
        <p:nvSpPr>
          <p:cNvPr id="21" name="Rechteck: abgerundete Ecken 20">
            <a:extLst>
              <a:ext uri="{FF2B5EF4-FFF2-40B4-BE49-F238E27FC236}">
                <a16:creationId xmlns:a16="http://schemas.microsoft.com/office/drawing/2014/main" id="{39080C07-CCAF-43E7-AAE7-3A57C4EBA6E8}"/>
              </a:ext>
            </a:extLst>
          </p:cNvPr>
          <p:cNvSpPr/>
          <p:nvPr/>
        </p:nvSpPr>
        <p:spPr>
          <a:xfrm>
            <a:off x="189833" y="3695857"/>
            <a:ext cx="5182766" cy="105776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„Es ist nicht wichtig, wie groß der erste Schritt ist, sondern in welche Richtung er geht.“</a:t>
            </a:r>
            <a:r>
              <a:rPr lang="de-DE" sz="2400" b="1" dirty="0">
                <a:solidFill>
                  <a:schemeClr val="tx1"/>
                </a:solidFill>
              </a:rPr>
              <a:t> </a:t>
            </a:r>
            <a:br>
              <a:rPr lang="de-DE" sz="1600" dirty="0">
                <a:solidFill>
                  <a:schemeClr val="tx1"/>
                </a:solidFill>
              </a:rPr>
            </a:br>
            <a:r>
              <a:rPr lang="de-DE" sz="1200" dirty="0">
                <a:solidFill>
                  <a:schemeClr val="tx1"/>
                </a:solidFill>
              </a:rPr>
              <a:t>(allgemeine Projektweisheit)</a:t>
            </a:r>
          </a:p>
        </p:txBody>
      </p:sp>
      <p:grpSp>
        <p:nvGrpSpPr>
          <p:cNvPr id="27" name="Gruppieren 26">
            <a:extLst>
              <a:ext uri="{FF2B5EF4-FFF2-40B4-BE49-F238E27FC236}">
                <a16:creationId xmlns:a16="http://schemas.microsoft.com/office/drawing/2014/main" id="{946F641C-BEDF-4B39-B2BF-D5545A3D55A7}"/>
              </a:ext>
            </a:extLst>
          </p:cNvPr>
          <p:cNvGrpSpPr/>
          <p:nvPr/>
        </p:nvGrpSpPr>
        <p:grpSpPr>
          <a:xfrm>
            <a:off x="5518297" y="836712"/>
            <a:ext cx="6522976" cy="5903303"/>
            <a:chOff x="5518297" y="836712"/>
            <a:chExt cx="6522976" cy="5903303"/>
          </a:xfrm>
        </p:grpSpPr>
        <p:sp>
          <p:nvSpPr>
            <p:cNvPr id="25" name="Textfeld 24">
              <a:extLst>
                <a:ext uri="{FF2B5EF4-FFF2-40B4-BE49-F238E27FC236}">
                  <a16:creationId xmlns:a16="http://schemas.microsoft.com/office/drawing/2014/main" id="{99BAE5D9-E75D-42C7-8033-B6F5488C2EB4}"/>
                </a:ext>
              </a:extLst>
            </p:cNvPr>
            <p:cNvSpPr txBox="1"/>
            <p:nvPr/>
          </p:nvSpPr>
          <p:spPr>
            <a:xfrm>
              <a:off x="5519936" y="836712"/>
              <a:ext cx="6521337" cy="4401205"/>
            </a:xfrm>
            <a:prstGeom prst="rect">
              <a:avLst/>
            </a:prstGeom>
            <a:noFill/>
          </p:spPr>
          <p:txBody>
            <a:bodyPr wrap="none" rtlCol="0">
              <a:spAutoFit/>
            </a:bodyPr>
            <a:lstStyle/>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Ist das Vorhaben projektwürdig?</a:t>
              </a:r>
              <a:endParaRPr lang="de-DE" sz="2000" dirty="0">
                <a:solidFill>
                  <a:srgbClr val="000000"/>
                </a:solidFill>
                <a:effectLst/>
                <a:latin typeface="Calibri" panose="020F0502020204030204" pitchFamily="34" charset="0"/>
                <a:ea typeface="Calibri" panose="020F0502020204030204" pitchFamily="34" charset="0"/>
              </a:endParaRPr>
            </a:p>
            <a:p>
              <a:pPr marL="342900" indent="-342900">
                <a:buClr>
                  <a:schemeClr val="accent1"/>
                </a:buClr>
                <a:buSzPts val="1000"/>
                <a:buFont typeface="Wingdings" panose="05000000000000000000" pitchFamily="2" charset="2"/>
                <a:buChar char="Ø"/>
                <a:tabLst>
                  <a:tab pos="457200" algn="l"/>
                </a:tabLst>
              </a:pPr>
              <a:r>
                <a:rPr lang="de-DE" sz="2000" dirty="0">
                  <a:solidFill>
                    <a:srgbClr val="000000"/>
                  </a:solidFill>
                  <a:latin typeface="Arial" panose="020B0604020202020204" pitchFamily="34" charset="0"/>
                  <a:ea typeface="Times New Roman" panose="02020603050405020304" pitchFamily="18" charset="0"/>
                </a:rPr>
                <a:t>Was genau ist Bestandteil des Projektes?</a:t>
              </a:r>
              <a:endParaRPr lang="de-DE" sz="2000" dirty="0">
                <a:solidFill>
                  <a:srgbClr val="000000"/>
                </a:solidFill>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Was ist der Auslöser für das Projekt?</a:t>
              </a:r>
              <a:endParaRPr lang="de-DE" sz="2000" dirty="0">
                <a:solidFill>
                  <a:srgbClr val="000000"/>
                </a:solidFill>
                <a:effectLst/>
                <a:latin typeface="Calibri" panose="020F0502020204030204" pitchFamily="34" charset="0"/>
                <a:ea typeface="Calibri" panose="020F0502020204030204" pitchFamily="34" charset="0"/>
              </a:endParaRPr>
            </a:p>
            <a:p>
              <a:pPr marL="342900" indent="-342900">
                <a:buClr>
                  <a:schemeClr val="accent1"/>
                </a:buClr>
                <a:buSzPts val="1000"/>
                <a:buFont typeface="Wingdings" panose="05000000000000000000" pitchFamily="2" charset="2"/>
                <a:buChar char="Ø"/>
                <a:tabLst>
                  <a:tab pos="457200" algn="l"/>
                </a:tabLst>
              </a:pPr>
              <a:r>
                <a:rPr lang="de-DE" sz="2000" dirty="0">
                  <a:solidFill>
                    <a:srgbClr val="000000"/>
                  </a:solidFill>
                  <a:latin typeface="Arial" panose="020B0604020202020204" pitchFamily="34" charset="0"/>
                  <a:ea typeface="Times New Roman" panose="02020603050405020304" pitchFamily="18" charset="0"/>
                </a:rPr>
                <a:t>Wie ist die Rentabilität einzuschätzen?</a:t>
              </a:r>
              <a:endParaRPr lang="de-DE" sz="2000" dirty="0">
                <a:solidFill>
                  <a:srgbClr val="000000"/>
                </a:solidFill>
                <a:latin typeface="Calibri" panose="020F0502020204030204" pitchFamily="34" charset="0"/>
                <a:ea typeface="Calibri" panose="020F0502020204030204" pitchFamily="34" charset="0"/>
              </a:endParaRPr>
            </a:p>
            <a:p>
              <a:pPr marL="342900" indent="-342900">
                <a:buClr>
                  <a:schemeClr val="accent1"/>
                </a:buClr>
                <a:buSzPts val="1000"/>
                <a:buFont typeface="Wingdings" panose="05000000000000000000" pitchFamily="2" charset="2"/>
                <a:buChar char="Ø"/>
                <a:tabLst>
                  <a:tab pos="457200" algn="l"/>
                </a:tabLst>
              </a:pPr>
              <a:r>
                <a:rPr lang="de-DE" sz="2000" dirty="0">
                  <a:solidFill>
                    <a:srgbClr val="000000"/>
                  </a:solidFill>
                  <a:latin typeface="Arial" panose="020B0604020202020204" pitchFamily="34" charset="0"/>
                  <a:ea typeface="Times New Roman" panose="02020603050405020304" pitchFamily="18" charset="0"/>
                </a:rPr>
                <a:t>Wie lautet der Realisierungszeitraum?</a:t>
              </a:r>
              <a:endParaRPr lang="de-DE" sz="2000" dirty="0">
                <a:solidFill>
                  <a:srgbClr val="000000"/>
                </a:solidFill>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Was sind die Erfolgskriterien für das Projekt?</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Sind die Projektgrenzen klar definiert?</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Wie hoch ist das zur Verfügung stehende Budget?</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latin typeface="Arial" panose="020B0604020202020204" pitchFamily="34" charset="0"/>
                  <a:ea typeface="Times New Roman" panose="02020603050405020304" pitchFamily="18" charset="0"/>
                </a:rPr>
                <a:t>Wie wahrscheinlich sind welche </a:t>
              </a:r>
              <a:r>
                <a:rPr lang="de-DE" sz="2000" dirty="0">
                  <a:solidFill>
                    <a:srgbClr val="000000"/>
                  </a:solidFill>
                  <a:effectLst/>
                  <a:latin typeface="Arial" panose="020B0604020202020204" pitchFamily="34" charset="0"/>
                  <a:ea typeface="Times New Roman" panose="02020603050405020304" pitchFamily="18" charset="0"/>
                </a:rPr>
                <a:t>bekannte Risiken? </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Welche Ressourcen stehen zur Verfügung?</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Wie ist die Projektorganisation aufgebaut?</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Passt das Projekt zur Unternehmensstrategie?</a:t>
              </a:r>
              <a:endParaRPr lang="de-DE" sz="2000" dirty="0">
                <a:solidFill>
                  <a:srgbClr val="000000"/>
                </a:solidFill>
                <a:effectLst/>
                <a:latin typeface="Calibri" panose="020F0502020204030204" pitchFamily="34" charset="0"/>
                <a:ea typeface="Calibri" panose="020F0502020204030204" pitchFamily="34" charset="0"/>
              </a:endParaRPr>
            </a:p>
            <a:p>
              <a:pPr marL="342900" lvl="0" indent="-342900">
                <a:buClr>
                  <a:schemeClr val="accent1"/>
                </a:buClr>
                <a:buSzPts val="1000"/>
                <a:buFont typeface="Wingdings" panose="05000000000000000000" pitchFamily="2" charset="2"/>
                <a:buChar char="Ø"/>
                <a:tabLst>
                  <a:tab pos="457200" algn="l"/>
                </a:tabLst>
              </a:pPr>
              <a:r>
                <a:rPr lang="de-DE" sz="2000" dirty="0">
                  <a:solidFill>
                    <a:srgbClr val="000000"/>
                  </a:solidFill>
                  <a:effectLst/>
                  <a:latin typeface="Arial" panose="020B0604020202020204" pitchFamily="34" charset="0"/>
                  <a:ea typeface="Times New Roman" panose="02020603050405020304" pitchFamily="18" charset="0"/>
                </a:rPr>
                <a:t>Wurde das Projekt durch eine berechtigte Instanz </a:t>
              </a:r>
              <a:br>
                <a:rPr lang="de-DE" sz="2000" dirty="0">
                  <a:solidFill>
                    <a:srgbClr val="000000"/>
                  </a:solidFill>
                  <a:effectLst/>
                  <a:latin typeface="Arial" panose="020B0604020202020204" pitchFamily="34" charset="0"/>
                  <a:ea typeface="Times New Roman" panose="02020603050405020304" pitchFamily="18" charset="0"/>
                </a:rPr>
              </a:br>
              <a:r>
                <a:rPr lang="de-DE" sz="2000" dirty="0">
                  <a:solidFill>
                    <a:srgbClr val="000000"/>
                  </a:solidFill>
                  <a:effectLst/>
                  <a:latin typeface="Arial" panose="020B0604020202020204" pitchFamily="34" charset="0"/>
                  <a:ea typeface="Times New Roman" panose="02020603050405020304" pitchFamily="18" charset="0"/>
                </a:rPr>
                <a:t>(PMO, Lenkungsausschuss) genehmigt?</a:t>
              </a:r>
              <a:endParaRPr lang="de-DE" sz="2000" dirty="0">
                <a:solidFill>
                  <a:srgbClr val="000000"/>
                </a:solidFill>
                <a:effectLst/>
                <a:latin typeface="Calibri" panose="020F0502020204030204" pitchFamily="34" charset="0"/>
                <a:ea typeface="Calibri" panose="020F0502020204030204" pitchFamily="34" charset="0"/>
              </a:endParaRPr>
            </a:p>
          </p:txBody>
        </p:sp>
        <p:sp>
          <p:nvSpPr>
            <p:cNvPr id="26" name="Textfeld 25">
              <a:extLst>
                <a:ext uri="{FF2B5EF4-FFF2-40B4-BE49-F238E27FC236}">
                  <a16:creationId xmlns:a16="http://schemas.microsoft.com/office/drawing/2014/main" id="{23411E27-28B5-4BD3-8301-640428CFE4ED}"/>
                </a:ext>
              </a:extLst>
            </p:cNvPr>
            <p:cNvSpPr txBox="1"/>
            <p:nvPr/>
          </p:nvSpPr>
          <p:spPr>
            <a:xfrm>
              <a:off x="5518297" y="5531992"/>
              <a:ext cx="6006773" cy="1208023"/>
            </a:xfrm>
            <a:prstGeom prst="rect">
              <a:avLst/>
            </a:prstGeom>
            <a:solidFill>
              <a:schemeClr val="accent1">
                <a:lumMod val="20000"/>
                <a:lumOff val="80000"/>
              </a:schemeClr>
            </a:solidFill>
          </p:spPr>
          <p:txBody>
            <a:bodyPr wrap="none" rtlCol="0">
              <a:spAutoFit/>
            </a:bodyPr>
            <a:lstStyle/>
            <a:p>
              <a:pPr>
                <a:spcAft>
                  <a:spcPts val="1500"/>
                </a:spcAft>
              </a:pPr>
              <a:r>
                <a:rPr lang="de-DE" sz="2000" dirty="0">
                  <a:solidFill>
                    <a:srgbClr val="000000"/>
                  </a:solidFill>
                  <a:effectLst/>
                  <a:latin typeface="Arial" panose="020B0604020202020204" pitchFamily="34" charset="0"/>
                  <a:ea typeface="Calibri" panose="020F0502020204030204" pitchFamily="34" charset="0"/>
                </a:rPr>
                <a:t>Output aus der Projektdefinition:</a:t>
              </a:r>
              <a:endParaRPr lang="de-DE" sz="2000" dirty="0">
                <a:effectLst/>
                <a:latin typeface="Calibri" panose="020F0502020204030204" pitchFamily="34" charset="0"/>
                <a:ea typeface="Calibri" panose="020F0502020204030204" pitchFamily="34" charset="0"/>
              </a:endParaRPr>
            </a:p>
            <a:p>
              <a:pPr lvl="0">
                <a:buSzPts val="1000"/>
                <a:tabLst>
                  <a:tab pos="457200" algn="l"/>
                </a:tabLst>
              </a:pPr>
              <a:r>
                <a:rPr lang="de-DE" sz="2000" b="1" dirty="0">
                  <a:solidFill>
                    <a:srgbClr val="000000"/>
                  </a:solidFill>
                  <a:effectLst/>
                  <a:latin typeface="Arial" panose="020B0604020202020204" pitchFamily="34" charset="0"/>
                  <a:ea typeface="Times New Roman" panose="02020603050405020304" pitchFamily="18" charset="0"/>
                </a:rPr>
                <a:t>Zieldefinition, Machbarkeitsstudie, Stakeholder-</a:t>
              </a:r>
              <a:br>
                <a:rPr lang="de-DE" sz="2000" b="1" dirty="0">
                  <a:solidFill>
                    <a:srgbClr val="000000"/>
                  </a:solidFill>
                  <a:effectLst/>
                  <a:latin typeface="Arial" panose="020B0604020202020204" pitchFamily="34" charset="0"/>
                  <a:ea typeface="Times New Roman" panose="02020603050405020304" pitchFamily="18" charset="0"/>
                </a:rPr>
              </a:br>
              <a:r>
                <a:rPr lang="de-DE" sz="2000" b="1" dirty="0" err="1">
                  <a:solidFill>
                    <a:srgbClr val="000000"/>
                  </a:solidFill>
                  <a:effectLst/>
                  <a:latin typeface="Arial" panose="020B0604020202020204" pitchFamily="34" charset="0"/>
                  <a:ea typeface="Times New Roman" panose="02020603050405020304" pitchFamily="18" charset="0"/>
                </a:rPr>
                <a:t>analyse</a:t>
              </a:r>
              <a:r>
                <a:rPr lang="de-DE" sz="2000" b="1" dirty="0">
                  <a:solidFill>
                    <a:srgbClr val="000000"/>
                  </a:solidFill>
                  <a:effectLst/>
                  <a:latin typeface="Arial" panose="020B0604020202020204" pitchFamily="34" charset="0"/>
                  <a:ea typeface="Times New Roman" panose="02020603050405020304" pitchFamily="18" charset="0"/>
                </a:rPr>
                <a:t> </a:t>
              </a:r>
              <a:r>
                <a:rPr lang="de-DE" sz="2000" b="1" dirty="0">
                  <a:solidFill>
                    <a:srgbClr val="000000"/>
                  </a:solidFill>
                  <a:latin typeface="Arial" panose="020B0604020202020204" pitchFamily="34" charset="0"/>
                  <a:ea typeface="Times New Roman" panose="02020603050405020304" pitchFamily="18" charset="0"/>
                </a:rPr>
                <a:t>und </a:t>
              </a:r>
              <a:r>
                <a:rPr lang="de-DE" sz="2000" b="1" dirty="0">
                  <a:solidFill>
                    <a:srgbClr val="000000"/>
                  </a:solidFill>
                  <a:effectLst/>
                  <a:latin typeface="Arial" panose="020B0604020202020204" pitchFamily="34" charset="0"/>
                  <a:ea typeface="Times New Roman" panose="02020603050405020304" pitchFamily="18" charset="0"/>
                </a:rPr>
                <a:t>Lastenheft</a:t>
              </a:r>
              <a:endParaRPr lang="de-DE" sz="2000" b="1" dirty="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6636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uppieren 24">
            <a:extLst>
              <a:ext uri="{FF2B5EF4-FFF2-40B4-BE49-F238E27FC236}">
                <a16:creationId xmlns:a16="http://schemas.microsoft.com/office/drawing/2014/main" id="{B06466FA-16AC-4F6E-90D6-5D48988E2DC2}"/>
              </a:ext>
            </a:extLst>
          </p:cNvPr>
          <p:cNvGrpSpPr/>
          <p:nvPr/>
        </p:nvGrpSpPr>
        <p:grpSpPr>
          <a:xfrm>
            <a:off x="3540412" y="1304764"/>
            <a:ext cx="1224136" cy="1224136"/>
            <a:chOff x="7073710" y="2996952"/>
            <a:chExt cx="1224136" cy="1224136"/>
          </a:xfrm>
        </p:grpSpPr>
        <p:sp>
          <p:nvSpPr>
            <p:cNvPr id="24" name="Ellipse 23">
              <a:extLst>
                <a:ext uri="{FF2B5EF4-FFF2-40B4-BE49-F238E27FC236}">
                  <a16:creationId xmlns:a16="http://schemas.microsoft.com/office/drawing/2014/main" id="{E18CF95B-A829-43C7-8238-8F9BA55CF6FB}"/>
                </a:ext>
              </a:extLst>
            </p:cNvPr>
            <p:cNvSpPr/>
            <p:nvPr/>
          </p:nvSpPr>
          <p:spPr>
            <a:xfrm>
              <a:off x="7073710" y="2996952"/>
              <a:ext cx="1224136" cy="122413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D4A008DC-A760-4A6F-B47A-D3007E47AC2A}"/>
                </a:ext>
              </a:extLst>
            </p:cNvPr>
            <p:cNvSpPr/>
            <p:nvPr/>
          </p:nvSpPr>
          <p:spPr>
            <a:xfrm>
              <a:off x="7252415" y="3176136"/>
              <a:ext cx="875300" cy="8753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9B428ACC-8739-448C-80CE-CBA1558E4C35}"/>
                </a:ext>
              </a:extLst>
            </p:cNvPr>
            <p:cNvSpPr/>
            <p:nvPr/>
          </p:nvSpPr>
          <p:spPr>
            <a:xfrm>
              <a:off x="7474041" y="3403364"/>
              <a:ext cx="432048" cy="43204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4" name="Titel 3">
            <a:extLst>
              <a:ext uri="{FF2B5EF4-FFF2-40B4-BE49-F238E27FC236}">
                <a16:creationId xmlns:a16="http://schemas.microsoft.com/office/drawing/2014/main" id="{C76D4A7D-0DCA-4F5B-905B-F9018CC45EF3}"/>
              </a:ext>
            </a:extLst>
          </p:cNvPr>
          <p:cNvSpPr>
            <a:spLocks noGrp="1"/>
          </p:cNvSpPr>
          <p:nvPr>
            <p:ph type="title"/>
          </p:nvPr>
        </p:nvSpPr>
        <p:spPr/>
        <p:txBody>
          <a:bodyPr/>
          <a:lstStyle/>
          <a:p>
            <a:r>
              <a:rPr lang="de-DE" dirty="0"/>
              <a:t>Das magische (Spannungs-)Dreieck</a:t>
            </a:r>
          </a:p>
        </p:txBody>
      </p:sp>
      <p:sp>
        <p:nvSpPr>
          <p:cNvPr id="17" name="Textfeld 16">
            <a:extLst>
              <a:ext uri="{FF2B5EF4-FFF2-40B4-BE49-F238E27FC236}">
                <a16:creationId xmlns:a16="http://schemas.microsoft.com/office/drawing/2014/main" id="{383D6D0E-4872-47C8-8144-4D26055D7F03}"/>
              </a:ext>
            </a:extLst>
          </p:cNvPr>
          <p:cNvSpPr txBox="1"/>
          <p:nvPr/>
        </p:nvSpPr>
        <p:spPr>
          <a:xfrm>
            <a:off x="3539020" y="1455167"/>
            <a:ext cx="1225528" cy="461665"/>
          </a:xfrm>
          <a:prstGeom prst="rect">
            <a:avLst/>
          </a:prstGeom>
          <a:noFill/>
        </p:spPr>
        <p:txBody>
          <a:bodyPr wrap="none" rtlCol="0">
            <a:spAutoFit/>
          </a:bodyPr>
          <a:lstStyle/>
          <a:p>
            <a:r>
              <a:rPr lang="de-DE" sz="2400" b="1" dirty="0"/>
              <a:t>Qualität</a:t>
            </a:r>
          </a:p>
        </p:txBody>
      </p:sp>
      <p:grpSp>
        <p:nvGrpSpPr>
          <p:cNvPr id="51" name="Gruppieren 50">
            <a:extLst>
              <a:ext uri="{FF2B5EF4-FFF2-40B4-BE49-F238E27FC236}">
                <a16:creationId xmlns:a16="http://schemas.microsoft.com/office/drawing/2014/main" id="{D855FF60-F9E8-485A-99DC-8DD3569C2269}"/>
              </a:ext>
            </a:extLst>
          </p:cNvPr>
          <p:cNvGrpSpPr/>
          <p:nvPr/>
        </p:nvGrpSpPr>
        <p:grpSpPr>
          <a:xfrm>
            <a:off x="6051156" y="4689140"/>
            <a:ext cx="1352192" cy="1224136"/>
            <a:chOff x="6051156" y="4689140"/>
            <a:chExt cx="1352192" cy="1224136"/>
          </a:xfrm>
        </p:grpSpPr>
        <p:grpSp>
          <p:nvGrpSpPr>
            <p:cNvPr id="30" name="Gruppieren 29">
              <a:extLst>
                <a:ext uri="{FF2B5EF4-FFF2-40B4-BE49-F238E27FC236}">
                  <a16:creationId xmlns:a16="http://schemas.microsoft.com/office/drawing/2014/main" id="{C1B89E69-DAD7-42F6-BC4A-CD612E95F0BB}"/>
                </a:ext>
              </a:extLst>
            </p:cNvPr>
            <p:cNvGrpSpPr/>
            <p:nvPr/>
          </p:nvGrpSpPr>
          <p:grpSpPr>
            <a:xfrm>
              <a:off x="6051156" y="4689140"/>
              <a:ext cx="1224136" cy="1224136"/>
              <a:chOff x="7073710" y="2996952"/>
              <a:chExt cx="1224136" cy="1224136"/>
            </a:xfrm>
          </p:grpSpPr>
          <p:sp>
            <p:nvSpPr>
              <p:cNvPr id="31" name="Ellipse 30">
                <a:extLst>
                  <a:ext uri="{FF2B5EF4-FFF2-40B4-BE49-F238E27FC236}">
                    <a16:creationId xmlns:a16="http://schemas.microsoft.com/office/drawing/2014/main" id="{51606E8C-60AA-4022-97BB-E9D6828109A9}"/>
                  </a:ext>
                </a:extLst>
              </p:cNvPr>
              <p:cNvSpPr/>
              <p:nvPr/>
            </p:nvSpPr>
            <p:spPr>
              <a:xfrm>
                <a:off x="7073710" y="2996952"/>
                <a:ext cx="1224136" cy="122413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4E710FA-E2A5-4470-AD61-0D0A89810A2D}"/>
                  </a:ext>
                </a:extLst>
              </p:cNvPr>
              <p:cNvSpPr/>
              <p:nvPr/>
            </p:nvSpPr>
            <p:spPr>
              <a:xfrm>
                <a:off x="7252415" y="3176136"/>
                <a:ext cx="875300" cy="8753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12DB1E11-BE4C-4117-B920-3FAFDBEDDE35}"/>
                  </a:ext>
                </a:extLst>
              </p:cNvPr>
              <p:cNvSpPr/>
              <p:nvPr/>
            </p:nvSpPr>
            <p:spPr>
              <a:xfrm>
                <a:off x="7474041" y="3403364"/>
                <a:ext cx="432048" cy="43204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1" name="Textfeld 20">
              <a:extLst>
                <a:ext uri="{FF2B5EF4-FFF2-40B4-BE49-F238E27FC236}">
                  <a16:creationId xmlns:a16="http://schemas.microsoft.com/office/drawing/2014/main" id="{8465565A-4203-4077-BCE1-146E67519E28}"/>
                </a:ext>
              </a:extLst>
            </p:cNvPr>
            <p:cNvSpPr txBox="1"/>
            <p:nvPr/>
          </p:nvSpPr>
          <p:spPr>
            <a:xfrm>
              <a:off x="6312024" y="5229199"/>
              <a:ext cx="1091324" cy="461665"/>
            </a:xfrm>
            <a:prstGeom prst="rect">
              <a:avLst/>
            </a:prstGeom>
            <a:noFill/>
          </p:spPr>
          <p:txBody>
            <a:bodyPr wrap="none" rtlCol="0">
              <a:spAutoFit/>
            </a:bodyPr>
            <a:lstStyle/>
            <a:p>
              <a:r>
                <a:rPr lang="de-DE" sz="2400" b="1" dirty="0"/>
                <a:t>Budget</a:t>
              </a:r>
            </a:p>
          </p:txBody>
        </p:sp>
      </p:grpSp>
      <p:cxnSp>
        <p:nvCxnSpPr>
          <p:cNvPr id="40" name="Gerade Verbindung mit Pfeil 39">
            <a:extLst>
              <a:ext uri="{FF2B5EF4-FFF2-40B4-BE49-F238E27FC236}">
                <a16:creationId xmlns:a16="http://schemas.microsoft.com/office/drawing/2014/main" id="{93B99044-D0AB-4362-AA0F-EDABAF53AD41}"/>
              </a:ext>
            </a:extLst>
          </p:cNvPr>
          <p:cNvCxnSpPr/>
          <p:nvPr/>
        </p:nvCxnSpPr>
        <p:spPr>
          <a:xfrm>
            <a:off x="4579830" y="2624337"/>
            <a:ext cx="1465313" cy="1944216"/>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2" name="Gruppieren 51">
            <a:extLst>
              <a:ext uri="{FF2B5EF4-FFF2-40B4-BE49-F238E27FC236}">
                <a16:creationId xmlns:a16="http://schemas.microsoft.com/office/drawing/2014/main" id="{567F99C4-E0F6-4D05-8D71-D624752112B2}"/>
              </a:ext>
            </a:extLst>
          </p:cNvPr>
          <p:cNvGrpSpPr/>
          <p:nvPr/>
        </p:nvGrpSpPr>
        <p:grpSpPr>
          <a:xfrm>
            <a:off x="1019436" y="2624337"/>
            <a:ext cx="4520990" cy="3288939"/>
            <a:chOff x="1019436" y="2624337"/>
            <a:chExt cx="4520990" cy="3288939"/>
          </a:xfrm>
        </p:grpSpPr>
        <p:grpSp>
          <p:nvGrpSpPr>
            <p:cNvPr id="26" name="Gruppieren 25">
              <a:extLst>
                <a:ext uri="{FF2B5EF4-FFF2-40B4-BE49-F238E27FC236}">
                  <a16:creationId xmlns:a16="http://schemas.microsoft.com/office/drawing/2014/main" id="{EC27F530-857B-436C-A4D4-E3CE1500109A}"/>
                </a:ext>
              </a:extLst>
            </p:cNvPr>
            <p:cNvGrpSpPr/>
            <p:nvPr/>
          </p:nvGrpSpPr>
          <p:grpSpPr>
            <a:xfrm>
              <a:off x="1019436" y="4689140"/>
              <a:ext cx="1224136" cy="1224136"/>
              <a:chOff x="7073710" y="2996952"/>
              <a:chExt cx="1224136" cy="1224136"/>
            </a:xfrm>
          </p:grpSpPr>
          <p:sp>
            <p:nvSpPr>
              <p:cNvPr id="27" name="Ellipse 26">
                <a:extLst>
                  <a:ext uri="{FF2B5EF4-FFF2-40B4-BE49-F238E27FC236}">
                    <a16:creationId xmlns:a16="http://schemas.microsoft.com/office/drawing/2014/main" id="{60565134-0437-477F-9067-50677F5FFAED}"/>
                  </a:ext>
                </a:extLst>
              </p:cNvPr>
              <p:cNvSpPr/>
              <p:nvPr/>
            </p:nvSpPr>
            <p:spPr>
              <a:xfrm>
                <a:off x="7073710" y="2996952"/>
                <a:ext cx="1224136" cy="1224136"/>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9C81AFB3-1FD9-48D4-ACF6-B39265F2B65A}"/>
                  </a:ext>
                </a:extLst>
              </p:cNvPr>
              <p:cNvSpPr/>
              <p:nvPr/>
            </p:nvSpPr>
            <p:spPr>
              <a:xfrm>
                <a:off x="7252415" y="3176136"/>
                <a:ext cx="875300" cy="875300"/>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llipse 28">
                <a:extLst>
                  <a:ext uri="{FF2B5EF4-FFF2-40B4-BE49-F238E27FC236}">
                    <a16:creationId xmlns:a16="http://schemas.microsoft.com/office/drawing/2014/main" id="{4FAA4AB0-3382-4138-B8D8-AF9137B64622}"/>
                  </a:ext>
                </a:extLst>
              </p:cNvPr>
              <p:cNvSpPr/>
              <p:nvPr/>
            </p:nvSpPr>
            <p:spPr>
              <a:xfrm>
                <a:off x="7474041" y="3403364"/>
                <a:ext cx="432048" cy="43204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feld 18">
              <a:extLst>
                <a:ext uri="{FF2B5EF4-FFF2-40B4-BE49-F238E27FC236}">
                  <a16:creationId xmlns:a16="http://schemas.microsoft.com/office/drawing/2014/main" id="{E706ECF1-B8B8-44E6-BC31-77591EB36CFB}"/>
                </a:ext>
              </a:extLst>
            </p:cNvPr>
            <p:cNvSpPr txBox="1"/>
            <p:nvPr/>
          </p:nvSpPr>
          <p:spPr>
            <a:xfrm>
              <a:off x="1055440" y="5229200"/>
              <a:ext cx="665695" cy="461665"/>
            </a:xfrm>
            <a:prstGeom prst="rect">
              <a:avLst/>
            </a:prstGeom>
            <a:noFill/>
          </p:spPr>
          <p:txBody>
            <a:bodyPr wrap="none" rtlCol="0">
              <a:spAutoFit/>
            </a:bodyPr>
            <a:lstStyle/>
            <a:p>
              <a:r>
                <a:rPr lang="de-DE" sz="2400" b="1" dirty="0"/>
                <a:t>Zeit</a:t>
              </a:r>
            </a:p>
          </p:txBody>
        </p:sp>
        <p:cxnSp>
          <p:nvCxnSpPr>
            <p:cNvPr id="41" name="Gerade Verbindung mit Pfeil 40">
              <a:extLst>
                <a:ext uri="{FF2B5EF4-FFF2-40B4-BE49-F238E27FC236}">
                  <a16:creationId xmlns:a16="http://schemas.microsoft.com/office/drawing/2014/main" id="{A8837EA7-2116-45FB-9133-A47470C72AAA}"/>
                </a:ext>
              </a:extLst>
            </p:cNvPr>
            <p:cNvCxnSpPr>
              <a:cxnSpLocks/>
            </p:cNvCxnSpPr>
            <p:nvPr/>
          </p:nvCxnSpPr>
          <p:spPr>
            <a:xfrm flipH="1">
              <a:off x="2373011" y="2624337"/>
              <a:ext cx="1321572" cy="1817959"/>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Gerade Verbindung mit Pfeil 42">
              <a:extLst>
                <a:ext uri="{FF2B5EF4-FFF2-40B4-BE49-F238E27FC236}">
                  <a16:creationId xmlns:a16="http://schemas.microsoft.com/office/drawing/2014/main" id="{909D7FDB-5C39-463A-BDB2-8815A12584F8}"/>
                </a:ext>
              </a:extLst>
            </p:cNvPr>
            <p:cNvCxnSpPr>
              <a:cxnSpLocks/>
            </p:cNvCxnSpPr>
            <p:nvPr/>
          </p:nvCxnSpPr>
          <p:spPr>
            <a:xfrm flipH="1">
              <a:off x="2685509" y="5229199"/>
              <a:ext cx="2854917" cy="0"/>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50" name="Gruppieren 49">
            <a:extLst>
              <a:ext uri="{FF2B5EF4-FFF2-40B4-BE49-F238E27FC236}">
                <a16:creationId xmlns:a16="http://schemas.microsoft.com/office/drawing/2014/main" id="{CCFF4497-AE70-4DD9-982F-46A2D26EFE6C}"/>
              </a:ext>
            </a:extLst>
          </p:cNvPr>
          <p:cNvGrpSpPr/>
          <p:nvPr/>
        </p:nvGrpSpPr>
        <p:grpSpPr>
          <a:xfrm>
            <a:off x="1288580" y="2568095"/>
            <a:ext cx="5480644" cy="3933336"/>
            <a:chOff x="1288580" y="2568095"/>
            <a:chExt cx="5480644" cy="3933336"/>
          </a:xfrm>
        </p:grpSpPr>
        <p:pic>
          <p:nvPicPr>
            <p:cNvPr id="37" name="Grafik 36" descr="Daumen runter">
              <a:extLst>
                <a:ext uri="{FF2B5EF4-FFF2-40B4-BE49-F238E27FC236}">
                  <a16:creationId xmlns:a16="http://schemas.microsoft.com/office/drawing/2014/main" id="{43AD1A6B-ED89-457F-8B9E-4EA84A525D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8580" y="2568095"/>
              <a:ext cx="914400" cy="914400"/>
            </a:xfrm>
            <a:prstGeom prst="rect">
              <a:avLst/>
            </a:prstGeom>
          </p:spPr>
        </p:pic>
        <p:pic>
          <p:nvPicPr>
            <p:cNvPr id="47" name="Grafik 46" descr="Daumen runter">
              <a:extLst>
                <a:ext uri="{FF2B5EF4-FFF2-40B4-BE49-F238E27FC236}">
                  <a16:creationId xmlns:a16="http://schemas.microsoft.com/office/drawing/2014/main" id="{6DC2197D-B4F5-47EF-B7E4-8F5F8F67F4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4824" y="2608780"/>
              <a:ext cx="914400" cy="914400"/>
            </a:xfrm>
            <a:prstGeom prst="rect">
              <a:avLst/>
            </a:prstGeom>
          </p:spPr>
        </p:pic>
        <p:pic>
          <p:nvPicPr>
            <p:cNvPr id="49" name="Grafik 48" descr="Daumen runter">
              <a:extLst>
                <a:ext uri="{FF2B5EF4-FFF2-40B4-BE49-F238E27FC236}">
                  <a16:creationId xmlns:a16="http://schemas.microsoft.com/office/drawing/2014/main" id="{B8103DB3-F09B-4D48-8925-E82489E72C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9117" y="5587031"/>
              <a:ext cx="914400" cy="914400"/>
            </a:xfrm>
            <a:prstGeom prst="rect">
              <a:avLst/>
            </a:prstGeom>
          </p:spPr>
        </p:pic>
      </p:grpSp>
      <p:sp>
        <p:nvSpPr>
          <p:cNvPr id="16" name="Gleichschenkliges Dreieck 15">
            <a:extLst>
              <a:ext uri="{FF2B5EF4-FFF2-40B4-BE49-F238E27FC236}">
                <a16:creationId xmlns:a16="http://schemas.microsoft.com/office/drawing/2014/main" id="{EAF325BE-D537-4F03-9949-EFFEBD50AD12}"/>
              </a:ext>
            </a:extLst>
          </p:cNvPr>
          <p:cNvSpPr/>
          <p:nvPr/>
        </p:nvSpPr>
        <p:spPr>
          <a:xfrm>
            <a:off x="1638881" y="1942144"/>
            <a:ext cx="5040560" cy="3384376"/>
          </a:xfrm>
          <a:prstGeom prst="triangle">
            <a:avLst/>
          </a:prstGeom>
          <a:gradFill>
            <a:gsLst>
              <a:gs pos="0">
                <a:schemeClr val="accent1">
                  <a:lumMod val="5000"/>
                  <a:lumOff val="95000"/>
                </a:schemeClr>
              </a:gs>
              <a:gs pos="56000">
                <a:schemeClr val="tx2">
                  <a:lumMod val="60000"/>
                  <a:lumOff val="40000"/>
                </a:schemeClr>
              </a:gs>
              <a:gs pos="83000">
                <a:schemeClr val="tx2">
                  <a:lumMod val="40000"/>
                  <a:lumOff val="6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Grafik 34" descr="Daumen hoch-Zeichen">
            <a:extLst>
              <a:ext uri="{FF2B5EF4-FFF2-40B4-BE49-F238E27FC236}">
                <a16:creationId xmlns:a16="http://schemas.microsoft.com/office/drawing/2014/main" id="{E760347A-94D0-4815-AB4D-A2B31618C2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88855" y="3367360"/>
            <a:ext cx="914400" cy="914400"/>
          </a:xfrm>
          <a:prstGeom prst="rect">
            <a:avLst/>
          </a:prstGeom>
        </p:spPr>
      </p:pic>
      <p:sp>
        <p:nvSpPr>
          <p:cNvPr id="53" name="Textfeld 52">
            <a:extLst>
              <a:ext uri="{FF2B5EF4-FFF2-40B4-BE49-F238E27FC236}">
                <a16:creationId xmlns:a16="http://schemas.microsoft.com/office/drawing/2014/main" id="{A60D2E07-EB53-44D0-9676-0EC439EBA8D2}"/>
              </a:ext>
            </a:extLst>
          </p:cNvPr>
          <p:cNvSpPr txBox="1"/>
          <p:nvPr/>
        </p:nvSpPr>
        <p:spPr>
          <a:xfrm>
            <a:off x="6925147" y="1248763"/>
            <a:ext cx="4994765" cy="3416320"/>
          </a:xfrm>
          <a:prstGeom prst="rect">
            <a:avLst/>
          </a:prstGeom>
          <a:noFill/>
        </p:spPr>
        <p:txBody>
          <a:bodyPr wrap="none" rtlCol="0">
            <a:spAutoFit/>
          </a:bodyPr>
          <a:lstStyle/>
          <a:p>
            <a:pPr algn="r"/>
            <a:r>
              <a:rPr lang="de-DE" sz="2400" dirty="0"/>
              <a:t>3 Zielgrößen für die Projektsteuerung:</a:t>
            </a:r>
            <a:br>
              <a:rPr lang="de-DE" sz="2400" dirty="0"/>
            </a:br>
            <a:r>
              <a:rPr lang="de-DE" sz="2400" b="1" dirty="0"/>
              <a:t>Zeit, Budget und Qualität</a:t>
            </a:r>
          </a:p>
          <a:p>
            <a:pPr algn="r"/>
            <a:endParaRPr lang="de-DE" sz="2400" dirty="0"/>
          </a:p>
          <a:p>
            <a:pPr algn="r"/>
            <a:r>
              <a:rPr lang="de-DE" sz="2400" dirty="0"/>
              <a:t>Definition und Priorisierung bei</a:t>
            </a:r>
            <a:br>
              <a:rPr lang="de-DE" sz="2400" dirty="0"/>
            </a:br>
            <a:r>
              <a:rPr lang="de-DE" sz="2400" dirty="0"/>
              <a:t>Projektbeginn</a:t>
            </a:r>
          </a:p>
          <a:p>
            <a:pPr algn="r"/>
            <a:endParaRPr lang="de-DE" sz="2400" dirty="0"/>
          </a:p>
          <a:p>
            <a:pPr algn="r"/>
            <a:r>
              <a:rPr lang="de-DE" sz="2400" dirty="0"/>
              <a:t>Änderung eines Parameters wirkt sich</a:t>
            </a:r>
          </a:p>
          <a:p>
            <a:pPr algn="r"/>
            <a:r>
              <a:rPr lang="de-DE" sz="2400" dirty="0"/>
              <a:t>direkt auf beide anderen Faktoren</a:t>
            </a:r>
          </a:p>
          <a:p>
            <a:pPr algn="r"/>
            <a:r>
              <a:rPr lang="de-DE" sz="2400" dirty="0"/>
              <a:t>des magischen Dreiecks aus.</a:t>
            </a:r>
          </a:p>
        </p:txBody>
      </p:sp>
    </p:spTree>
    <p:extLst>
      <p:ext uri="{BB962C8B-B14F-4D97-AF65-F5344CB8AC3E}">
        <p14:creationId xmlns:p14="http://schemas.microsoft.com/office/powerpoint/2010/main" val="24381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347AE-6B91-4771-A77E-AE217B590845}"/>
              </a:ext>
            </a:extLst>
          </p:cNvPr>
          <p:cNvSpPr>
            <a:spLocks noGrp="1"/>
          </p:cNvSpPr>
          <p:nvPr>
            <p:ph type="title"/>
          </p:nvPr>
        </p:nvSpPr>
        <p:spPr/>
        <p:txBody>
          <a:bodyPr/>
          <a:lstStyle/>
          <a:p>
            <a:r>
              <a:rPr lang="de-DE" dirty="0"/>
              <a:t>Die Projektschichten</a:t>
            </a:r>
          </a:p>
        </p:txBody>
      </p:sp>
      <p:sp>
        <p:nvSpPr>
          <p:cNvPr id="18" name="Rechteck: abgerundete Ecken 17">
            <a:extLst>
              <a:ext uri="{FF2B5EF4-FFF2-40B4-BE49-F238E27FC236}">
                <a16:creationId xmlns:a16="http://schemas.microsoft.com/office/drawing/2014/main" id="{72BFC58E-274F-4D66-90E1-BEA5EEC06A7C}"/>
              </a:ext>
            </a:extLst>
          </p:cNvPr>
          <p:cNvSpPr/>
          <p:nvPr/>
        </p:nvSpPr>
        <p:spPr>
          <a:xfrm>
            <a:off x="191344" y="908719"/>
            <a:ext cx="5182765" cy="108012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„Tue das Richtige. Es wird einige Leute erfreuen und den Rest verblüffen.“ </a:t>
            </a:r>
            <a:br>
              <a:rPr lang="de-DE" sz="2400" b="1" dirty="0">
                <a:solidFill>
                  <a:schemeClr val="tx1"/>
                </a:solidFill>
              </a:rPr>
            </a:br>
            <a:r>
              <a:rPr lang="de-DE" sz="1200" dirty="0">
                <a:solidFill>
                  <a:schemeClr val="tx1"/>
                </a:solidFill>
              </a:rPr>
              <a:t>(Mark Twain, Schriftsteller, 1835-1910)</a:t>
            </a:r>
          </a:p>
        </p:txBody>
      </p:sp>
      <p:sp>
        <p:nvSpPr>
          <p:cNvPr id="23" name="Gleichschenkliges Dreieck 22">
            <a:extLst>
              <a:ext uri="{FF2B5EF4-FFF2-40B4-BE49-F238E27FC236}">
                <a16:creationId xmlns:a16="http://schemas.microsoft.com/office/drawing/2014/main" id="{FC5B3495-B9CF-44D4-A2FD-22C3533D2C33}"/>
              </a:ext>
            </a:extLst>
          </p:cNvPr>
          <p:cNvSpPr/>
          <p:nvPr/>
        </p:nvSpPr>
        <p:spPr>
          <a:xfrm>
            <a:off x="5159896" y="1628800"/>
            <a:ext cx="6756495" cy="4536504"/>
          </a:xfrm>
          <a:prstGeom prst="triangle">
            <a:avLst/>
          </a:prstGeom>
          <a:gradFill>
            <a:gsLst>
              <a:gs pos="0">
                <a:schemeClr val="accent1">
                  <a:lumMod val="5000"/>
                  <a:lumOff val="95000"/>
                </a:schemeClr>
              </a:gs>
              <a:gs pos="56000">
                <a:schemeClr val="tx2">
                  <a:lumMod val="60000"/>
                  <a:lumOff val="40000"/>
                </a:schemeClr>
              </a:gs>
              <a:gs pos="83000">
                <a:schemeClr val="tx2">
                  <a:lumMod val="40000"/>
                  <a:lumOff val="6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a:extLst>
              <a:ext uri="{FF2B5EF4-FFF2-40B4-BE49-F238E27FC236}">
                <a16:creationId xmlns:a16="http://schemas.microsoft.com/office/drawing/2014/main" id="{1DF3C2EA-A412-42FC-9F5C-E443A13ED62C}"/>
              </a:ext>
            </a:extLst>
          </p:cNvPr>
          <p:cNvGrpSpPr/>
          <p:nvPr/>
        </p:nvGrpSpPr>
        <p:grpSpPr>
          <a:xfrm>
            <a:off x="7511187" y="3173140"/>
            <a:ext cx="2223301" cy="2607537"/>
            <a:chOff x="7511187" y="3173140"/>
            <a:chExt cx="2223301" cy="2607537"/>
          </a:xfrm>
        </p:grpSpPr>
        <p:sp>
          <p:nvSpPr>
            <p:cNvPr id="7" name="Textfeld 6">
              <a:extLst>
                <a:ext uri="{FF2B5EF4-FFF2-40B4-BE49-F238E27FC236}">
                  <a16:creationId xmlns:a16="http://schemas.microsoft.com/office/drawing/2014/main" id="{1E0663D8-EF65-433D-A0D6-6AA0DBC75322}"/>
                </a:ext>
              </a:extLst>
            </p:cNvPr>
            <p:cNvSpPr txBox="1"/>
            <p:nvPr/>
          </p:nvSpPr>
          <p:spPr>
            <a:xfrm>
              <a:off x="7627344" y="3173140"/>
              <a:ext cx="1896866" cy="677108"/>
            </a:xfrm>
            <a:prstGeom prst="rect">
              <a:avLst/>
            </a:prstGeom>
            <a:noFill/>
          </p:spPr>
          <p:txBody>
            <a:bodyPr wrap="none" rtlCol="0">
              <a:spAutoFit/>
            </a:bodyPr>
            <a:lstStyle/>
            <a:p>
              <a:pPr algn="ctr"/>
              <a:r>
                <a:rPr lang="de-DE" sz="2400" b="1" dirty="0"/>
                <a:t>Management</a:t>
              </a:r>
            </a:p>
            <a:p>
              <a:pPr algn="ctr"/>
              <a:r>
                <a:rPr lang="de-DE" sz="1400" dirty="0"/>
                <a:t>(„Planungsebene“)</a:t>
              </a:r>
            </a:p>
          </p:txBody>
        </p:sp>
        <p:sp>
          <p:nvSpPr>
            <p:cNvPr id="24" name="Textfeld 23">
              <a:extLst>
                <a:ext uri="{FF2B5EF4-FFF2-40B4-BE49-F238E27FC236}">
                  <a16:creationId xmlns:a16="http://schemas.microsoft.com/office/drawing/2014/main" id="{46AAE5CB-F603-4FE9-9DBA-9B96AC78ECB4}"/>
                </a:ext>
              </a:extLst>
            </p:cNvPr>
            <p:cNvSpPr txBox="1"/>
            <p:nvPr/>
          </p:nvSpPr>
          <p:spPr>
            <a:xfrm>
              <a:off x="7511187" y="5103569"/>
              <a:ext cx="2223301" cy="677108"/>
            </a:xfrm>
            <a:prstGeom prst="rect">
              <a:avLst/>
            </a:prstGeom>
            <a:noFill/>
          </p:spPr>
          <p:txBody>
            <a:bodyPr wrap="none" rtlCol="0">
              <a:spAutoFit/>
            </a:bodyPr>
            <a:lstStyle/>
            <a:p>
              <a:pPr algn="ctr"/>
              <a:r>
                <a:rPr lang="de-DE" sz="2400" b="1" dirty="0"/>
                <a:t>Fachliche Ebene</a:t>
              </a:r>
            </a:p>
            <a:p>
              <a:pPr algn="ctr"/>
              <a:r>
                <a:rPr lang="de-DE" sz="1400" i="1" dirty="0"/>
                <a:t>(„Arbeitsebene“)</a:t>
              </a:r>
            </a:p>
          </p:txBody>
        </p:sp>
      </p:grpSp>
      <p:cxnSp>
        <p:nvCxnSpPr>
          <p:cNvPr id="9" name="Gerader Verbinder 8">
            <a:extLst>
              <a:ext uri="{FF2B5EF4-FFF2-40B4-BE49-F238E27FC236}">
                <a16:creationId xmlns:a16="http://schemas.microsoft.com/office/drawing/2014/main" id="{2FE38502-649F-4AC2-B65B-7F56499C138B}"/>
              </a:ext>
            </a:extLst>
          </p:cNvPr>
          <p:cNvCxnSpPr>
            <a:cxnSpLocks/>
          </p:cNvCxnSpPr>
          <p:nvPr/>
        </p:nvCxnSpPr>
        <p:spPr>
          <a:xfrm>
            <a:off x="6599565" y="4234877"/>
            <a:ext cx="3860854"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Rechteck: abgerundete Ecken 27">
            <a:extLst>
              <a:ext uri="{FF2B5EF4-FFF2-40B4-BE49-F238E27FC236}">
                <a16:creationId xmlns:a16="http://schemas.microsoft.com/office/drawing/2014/main" id="{3A653518-2559-42DB-843B-84C98C4C159F}"/>
              </a:ext>
            </a:extLst>
          </p:cNvPr>
          <p:cNvSpPr/>
          <p:nvPr/>
        </p:nvSpPr>
        <p:spPr>
          <a:xfrm>
            <a:off x="194861" y="2082655"/>
            <a:ext cx="5182765" cy="108012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„Ein kluger Mann macht nicht alle Fehler selbst. Er gibt auch anderen eine Chance.“ </a:t>
            </a:r>
            <a:br>
              <a:rPr lang="de-DE" sz="2400" b="1" dirty="0">
                <a:solidFill>
                  <a:schemeClr val="tx1"/>
                </a:solidFill>
              </a:rPr>
            </a:br>
            <a:r>
              <a:rPr lang="de-DE" sz="1200" dirty="0">
                <a:solidFill>
                  <a:schemeClr val="tx1"/>
                </a:solidFill>
              </a:rPr>
              <a:t>(</a:t>
            </a:r>
            <a:r>
              <a:rPr lang="en-US" sz="1200" dirty="0">
                <a:solidFill>
                  <a:schemeClr val="tx1"/>
                </a:solidFill>
              </a:rPr>
              <a:t>Winston Churchill, </a:t>
            </a:r>
            <a:r>
              <a:rPr lang="en-US" sz="1200" dirty="0" err="1">
                <a:solidFill>
                  <a:schemeClr val="tx1"/>
                </a:solidFill>
              </a:rPr>
              <a:t>Premierminister</a:t>
            </a:r>
            <a:r>
              <a:rPr lang="en-US" sz="1200" dirty="0">
                <a:solidFill>
                  <a:schemeClr val="tx1"/>
                </a:solidFill>
              </a:rPr>
              <a:t> GB, 1874-1965</a:t>
            </a:r>
            <a:r>
              <a:rPr lang="de-DE" sz="1200" dirty="0">
                <a:solidFill>
                  <a:schemeClr val="tx1"/>
                </a:solidFill>
              </a:rPr>
              <a:t>)</a:t>
            </a:r>
          </a:p>
        </p:txBody>
      </p:sp>
    </p:spTree>
    <p:extLst>
      <p:ext uri="{BB962C8B-B14F-4D97-AF65-F5344CB8AC3E}">
        <p14:creationId xmlns:p14="http://schemas.microsoft.com/office/powerpoint/2010/main" val="11391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559C0-262E-474E-ACE6-C3CB76B615AB}"/>
              </a:ext>
            </a:extLst>
          </p:cNvPr>
          <p:cNvSpPr>
            <a:spLocks noGrp="1"/>
          </p:cNvSpPr>
          <p:nvPr>
            <p:ph type="title"/>
          </p:nvPr>
        </p:nvSpPr>
        <p:spPr/>
        <p:txBody>
          <a:bodyPr/>
          <a:lstStyle/>
          <a:p>
            <a:r>
              <a:rPr lang="de-DE" dirty="0"/>
              <a:t>Deadlines</a:t>
            </a:r>
          </a:p>
        </p:txBody>
      </p:sp>
      <p:sp>
        <p:nvSpPr>
          <p:cNvPr id="8" name="Rechteck: abgerundete Ecken 7">
            <a:extLst>
              <a:ext uri="{FF2B5EF4-FFF2-40B4-BE49-F238E27FC236}">
                <a16:creationId xmlns:a16="http://schemas.microsoft.com/office/drawing/2014/main" id="{EDD59035-B87F-4DBB-803F-A22A05E979B6}"/>
              </a:ext>
            </a:extLst>
          </p:cNvPr>
          <p:cNvSpPr/>
          <p:nvPr/>
        </p:nvSpPr>
        <p:spPr>
          <a:xfrm rot="21308285">
            <a:off x="325275" y="891664"/>
            <a:ext cx="3840458" cy="1624267"/>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„Zeit ist die knappste Ressource, und wenn sie nicht verwaltet wird, kann nichts anderes verwaltet werden.“  </a:t>
            </a:r>
            <a:br>
              <a:rPr lang="de-DE" sz="1600" dirty="0">
                <a:solidFill>
                  <a:schemeClr val="tx1"/>
                </a:solidFill>
              </a:rPr>
            </a:br>
            <a:r>
              <a:rPr lang="de-DE" sz="1200" i="1" dirty="0">
                <a:solidFill>
                  <a:schemeClr val="tx1"/>
                </a:solidFill>
              </a:rPr>
              <a:t>(Peter Drucke, US-Ökonom, 1909-2005)</a:t>
            </a:r>
          </a:p>
        </p:txBody>
      </p:sp>
      <p:sp>
        <p:nvSpPr>
          <p:cNvPr id="9" name="Rechteck: abgerundete Ecken 8">
            <a:extLst>
              <a:ext uri="{FF2B5EF4-FFF2-40B4-BE49-F238E27FC236}">
                <a16:creationId xmlns:a16="http://schemas.microsoft.com/office/drawing/2014/main" id="{3523A081-3A8F-427B-8C44-3B7AC376ADFB}"/>
              </a:ext>
            </a:extLst>
          </p:cNvPr>
          <p:cNvSpPr/>
          <p:nvPr/>
        </p:nvSpPr>
        <p:spPr>
          <a:xfrm rot="201616">
            <a:off x="4456791" y="929075"/>
            <a:ext cx="3840458" cy="141071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„Mehrarbeit über einen längeren Zeitraum ist eine Methode zur Produktivitätssenkung.“ </a:t>
            </a:r>
            <a:br>
              <a:rPr lang="de-DE" sz="1600" dirty="0">
                <a:solidFill>
                  <a:schemeClr val="tx1"/>
                </a:solidFill>
              </a:rPr>
            </a:br>
            <a:r>
              <a:rPr lang="de-DE" sz="1200" i="1" dirty="0">
                <a:solidFill>
                  <a:schemeClr val="tx1"/>
                </a:solidFill>
              </a:rPr>
              <a:t>(Tom </a:t>
            </a:r>
            <a:r>
              <a:rPr lang="de-DE" sz="1200" i="1" dirty="0" err="1">
                <a:solidFill>
                  <a:schemeClr val="tx1"/>
                </a:solidFill>
              </a:rPr>
              <a:t>DeMarco</a:t>
            </a:r>
            <a:r>
              <a:rPr lang="de-DE" sz="1200" i="1" dirty="0">
                <a:solidFill>
                  <a:schemeClr val="tx1"/>
                </a:solidFill>
              </a:rPr>
              <a:t>, Techniker und PM-Guru, Autor, 1940)</a:t>
            </a:r>
          </a:p>
        </p:txBody>
      </p:sp>
      <p:sp>
        <p:nvSpPr>
          <p:cNvPr id="10" name="Rechteck: abgerundete Ecken 9">
            <a:extLst>
              <a:ext uri="{FF2B5EF4-FFF2-40B4-BE49-F238E27FC236}">
                <a16:creationId xmlns:a16="http://schemas.microsoft.com/office/drawing/2014/main" id="{5DABF3E8-9519-4720-8E1E-FF4FD5AFC6D0}"/>
              </a:ext>
            </a:extLst>
          </p:cNvPr>
          <p:cNvSpPr/>
          <p:nvPr/>
        </p:nvSpPr>
        <p:spPr>
          <a:xfrm rot="21308285">
            <a:off x="7372222" y="2464004"/>
            <a:ext cx="4277717" cy="1410718"/>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„Man kann kein Baby in einem Monat zur Welt bringen, indem man 9 Frauen gleichzeitig schwängert “ </a:t>
            </a:r>
            <a:br>
              <a:rPr lang="de-DE" sz="1600" dirty="0">
                <a:solidFill>
                  <a:schemeClr val="tx1"/>
                </a:solidFill>
              </a:rPr>
            </a:br>
            <a:r>
              <a:rPr lang="de-DE" sz="1200" i="1" dirty="0">
                <a:solidFill>
                  <a:schemeClr val="tx1"/>
                </a:solidFill>
              </a:rPr>
              <a:t>(russisches Sprichwort)</a:t>
            </a:r>
          </a:p>
        </p:txBody>
      </p:sp>
      <p:sp>
        <p:nvSpPr>
          <p:cNvPr id="14" name="Rechteck: abgerundete Ecken 13">
            <a:extLst>
              <a:ext uri="{FF2B5EF4-FFF2-40B4-BE49-F238E27FC236}">
                <a16:creationId xmlns:a16="http://schemas.microsoft.com/office/drawing/2014/main" id="{DCD7C0D5-EA30-436A-B534-495302AD6022}"/>
              </a:ext>
            </a:extLst>
          </p:cNvPr>
          <p:cNvSpPr/>
          <p:nvPr/>
        </p:nvSpPr>
        <p:spPr>
          <a:xfrm rot="21308285">
            <a:off x="535665" y="4923340"/>
            <a:ext cx="4746537" cy="163928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„Projekte kommen schnell voran, bis sie zu 90% abgeschlossen sind, dann bleiben sie für immer bei 90% abgeschlossen.“</a:t>
            </a:r>
            <a:br>
              <a:rPr lang="de-DE" sz="1600" dirty="0">
                <a:solidFill>
                  <a:schemeClr val="tx1"/>
                </a:solidFill>
              </a:rPr>
            </a:br>
            <a:r>
              <a:rPr lang="de-DE" sz="1200" i="1" dirty="0">
                <a:solidFill>
                  <a:schemeClr val="tx1"/>
                </a:solidFill>
              </a:rPr>
              <a:t>(Edwards, Butler, Hill und Russell,</a:t>
            </a:r>
          </a:p>
          <a:p>
            <a:pPr algn="ctr"/>
            <a:r>
              <a:rPr lang="de-DE" sz="1200" i="1" dirty="0">
                <a:solidFill>
                  <a:schemeClr val="tx1"/>
                </a:solidFill>
              </a:rPr>
              <a:t>Autoren von „People Rules for Rocket </a:t>
            </a:r>
            <a:r>
              <a:rPr lang="de-DE" sz="1200" i="1" dirty="0" err="1">
                <a:solidFill>
                  <a:schemeClr val="tx1"/>
                </a:solidFill>
              </a:rPr>
              <a:t>Scientists</a:t>
            </a:r>
            <a:r>
              <a:rPr lang="de-DE" sz="1200" i="1" dirty="0">
                <a:solidFill>
                  <a:schemeClr val="tx1"/>
                </a:solidFill>
              </a:rPr>
              <a:t>“)</a:t>
            </a:r>
          </a:p>
        </p:txBody>
      </p:sp>
      <p:sp>
        <p:nvSpPr>
          <p:cNvPr id="15" name="Rechteck: abgerundete Ecken 14">
            <a:extLst>
              <a:ext uri="{FF2B5EF4-FFF2-40B4-BE49-F238E27FC236}">
                <a16:creationId xmlns:a16="http://schemas.microsoft.com/office/drawing/2014/main" id="{CC233696-9DDC-40A5-B575-811CAE05A21A}"/>
              </a:ext>
            </a:extLst>
          </p:cNvPr>
          <p:cNvSpPr/>
          <p:nvPr/>
        </p:nvSpPr>
        <p:spPr>
          <a:xfrm>
            <a:off x="1400805" y="2832870"/>
            <a:ext cx="4584269" cy="163928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„Du kannst eine Person dazu bringen, sich an eine unangemessene Frist zu halten, aber du kannst sie nicht zwingen, diese zu erfüllen.“ </a:t>
            </a:r>
            <a:br>
              <a:rPr lang="de-DE" sz="1600" dirty="0">
                <a:solidFill>
                  <a:schemeClr val="tx1"/>
                </a:solidFill>
              </a:rPr>
            </a:br>
            <a:r>
              <a:rPr lang="de-DE" sz="1200" i="1" dirty="0">
                <a:solidFill>
                  <a:schemeClr val="tx1"/>
                </a:solidFill>
              </a:rPr>
              <a:t>(Edwards, Butler, Hill und Russell,</a:t>
            </a:r>
          </a:p>
          <a:p>
            <a:pPr algn="ctr"/>
            <a:r>
              <a:rPr lang="de-DE" sz="1200" i="1" dirty="0">
                <a:solidFill>
                  <a:schemeClr val="tx1"/>
                </a:solidFill>
              </a:rPr>
              <a:t>Autoren von „People Rules for Rocket </a:t>
            </a:r>
            <a:r>
              <a:rPr lang="de-DE" sz="1200" i="1" dirty="0" err="1">
                <a:solidFill>
                  <a:schemeClr val="tx1"/>
                </a:solidFill>
              </a:rPr>
              <a:t>Scientists</a:t>
            </a:r>
            <a:r>
              <a:rPr lang="de-DE" sz="1200" i="1" dirty="0">
                <a:solidFill>
                  <a:schemeClr val="tx1"/>
                </a:solidFill>
              </a:rPr>
              <a:t>“)</a:t>
            </a:r>
          </a:p>
        </p:txBody>
      </p:sp>
      <p:graphicFrame>
        <p:nvGraphicFramePr>
          <p:cNvPr id="18" name="Objekt 17">
            <a:extLst>
              <a:ext uri="{FF2B5EF4-FFF2-40B4-BE49-F238E27FC236}">
                <a16:creationId xmlns:a16="http://schemas.microsoft.com/office/drawing/2014/main" id="{E17AA11C-AB11-46BC-B90F-317F3C1C98C3}"/>
              </a:ext>
            </a:extLst>
          </p:cNvPr>
          <p:cNvGraphicFramePr>
            <a:graphicFrameLocks noChangeAspect="1"/>
          </p:cNvGraphicFramePr>
          <p:nvPr>
            <p:extLst>
              <p:ext uri="{D42A27DB-BD31-4B8C-83A1-F6EECF244321}">
                <p14:modId xmlns:p14="http://schemas.microsoft.com/office/powerpoint/2010/main" val="649818174"/>
              </p:ext>
            </p:extLst>
          </p:nvPr>
        </p:nvGraphicFramePr>
        <p:xfrm>
          <a:off x="8904312" y="4745267"/>
          <a:ext cx="3133559" cy="2071129"/>
        </p:xfrm>
        <a:graphic>
          <a:graphicData uri="http://schemas.openxmlformats.org/presentationml/2006/ole">
            <mc:AlternateContent xmlns:mc="http://schemas.openxmlformats.org/markup-compatibility/2006">
              <mc:Choice xmlns:v="urn:schemas-microsoft-com:vml" Requires="v">
                <p:oleObj name="Image" r:id="rId3" imgW="16253640" imgH="10831680" progId="Photoshop.Image.7">
                  <p:embed/>
                </p:oleObj>
              </mc:Choice>
              <mc:Fallback>
                <p:oleObj name="Image" r:id="rId3" imgW="16253640" imgH="10831680" progId="Photoshop.Image.7">
                  <p:embed/>
                  <p:pic>
                    <p:nvPicPr>
                      <p:cNvPr id="0" name=""/>
                      <p:cNvPicPr/>
                      <p:nvPr/>
                    </p:nvPicPr>
                    <p:blipFill>
                      <a:blip r:embed="rId4"/>
                      <a:stretch>
                        <a:fillRect/>
                      </a:stretch>
                    </p:blipFill>
                    <p:spPr>
                      <a:xfrm>
                        <a:off x="8904312" y="4745267"/>
                        <a:ext cx="3133559" cy="2071129"/>
                      </a:xfrm>
                      <a:prstGeom prst="rect">
                        <a:avLst/>
                      </a:prstGeom>
                    </p:spPr>
                  </p:pic>
                </p:oleObj>
              </mc:Fallback>
            </mc:AlternateContent>
          </a:graphicData>
        </a:graphic>
      </p:graphicFrame>
      <p:sp>
        <p:nvSpPr>
          <p:cNvPr id="13" name="Rechteck: abgerundete Ecken 12">
            <a:extLst>
              <a:ext uri="{FF2B5EF4-FFF2-40B4-BE49-F238E27FC236}">
                <a16:creationId xmlns:a16="http://schemas.microsoft.com/office/drawing/2014/main" id="{5724B92D-01C9-4720-BE3D-05D0F5E93E9D}"/>
              </a:ext>
            </a:extLst>
          </p:cNvPr>
          <p:cNvSpPr/>
          <p:nvPr/>
        </p:nvSpPr>
        <p:spPr>
          <a:xfrm rot="421607">
            <a:off x="5818405" y="4759288"/>
            <a:ext cx="4746537" cy="1639280"/>
          </a:xfrm>
          <a:prstGeom prst="roundRect">
            <a:avLst/>
          </a:prstGeom>
          <a:gradFill>
            <a:gsLst>
              <a:gs pos="100000">
                <a:schemeClr val="accent1"/>
              </a:gs>
              <a:gs pos="29000">
                <a:schemeClr val="accent1">
                  <a:lumMod val="40000"/>
                  <a:lumOff val="60000"/>
                </a:schemeClr>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rPr>
              <a:t>„Die ersten 80% einer Aufgabe nehmen nur 20% der Zeit in Anspruch, die letzten 20% der Aufgabe erfordern die anderen 80% der Zeit.“</a:t>
            </a:r>
            <a:br>
              <a:rPr lang="de-DE" sz="1600" dirty="0">
                <a:solidFill>
                  <a:schemeClr val="tx1"/>
                </a:solidFill>
              </a:rPr>
            </a:br>
            <a:r>
              <a:rPr lang="de-DE" sz="1200" i="1" dirty="0">
                <a:solidFill>
                  <a:schemeClr val="tx1"/>
                </a:solidFill>
              </a:rPr>
              <a:t>(Management-Weisheit)</a:t>
            </a:r>
          </a:p>
        </p:txBody>
      </p:sp>
      <p:sp>
        <p:nvSpPr>
          <p:cNvPr id="19" name="Ellipse 18">
            <a:extLst>
              <a:ext uri="{FF2B5EF4-FFF2-40B4-BE49-F238E27FC236}">
                <a16:creationId xmlns:a16="http://schemas.microsoft.com/office/drawing/2014/main" id="{A69BA24A-054B-4B7F-8A57-EB602A4869A3}"/>
              </a:ext>
            </a:extLst>
          </p:cNvPr>
          <p:cNvSpPr/>
          <p:nvPr/>
        </p:nvSpPr>
        <p:spPr>
          <a:xfrm rot="1212188">
            <a:off x="11050622" y="5954428"/>
            <a:ext cx="216024" cy="119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85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4" grpId="0" animBg="1"/>
      <p:bldP spid="15" grpId="0" animBg="1"/>
      <p:bldP spid="13" grpId="0" animBg="1"/>
    </p:bldLst>
  </p:timing>
</p:sld>
</file>

<file path=ppt/theme/theme1.xml><?xml version="1.0" encoding="utf-8"?>
<a:theme xmlns:a="http://schemas.openxmlformats.org/drawingml/2006/main" name="arelium">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arelium</Template>
  <TotalTime>0</TotalTime>
  <Words>4627</Words>
  <Application>Microsoft Office PowerPoint</Application>
  <PresentationFormat>Breitbild</PresentationFormat>
  <Paragraphs>455</Paragraphs>
  <Slides>31</Slides>
  <Notes>22</Notes>
  <HiddenSlides>0</HiddenSlides>
  <MMClips>0</MMClips>
  <ScaleCrop>false</ScaleCrop>
  <HeadingPairs>
    <vt:vector size="8" baseType="variant">
      <vt:variant>
        <vt:lpstr>Verwendete Schriftarten</vt:lpstr>
      </vt:variant>
      <vt:variant>
        <vt:i4>11</vt:i4>
      </vt:variant>
      <vt:variant>
        <vt:lpstr>Design</vt:lpstr>
      </vt:variant>
      <vt:variant>
        <vt:i4>1</vt:i4>
      </vt:variant>
      <vt:variant>
        <vt:lpstr>Eingebettete OLE-Server</vt:lpstr>
      </vt:variant>
      <vt:variant>
        <vt:i4>2</vt:i4>
      </vt:variant>
      <vt:variant>
        <vt:lpstr>Folientitel</vt:lpstr>
      </vt:variant>
      <vt:variant>
        <vt:i4>31</vt:i4>
      </vt:variant>
    </vt:vector>
  </HeadingPairs>
  <TitlesOfParts>
    <vt:vector size="45" baseType="lpstr">
      <vt:lpstr>Amazon Ember</vt:lpstr>
      <vt:lpstr>Arial</vt:lpstr>
      <vt:lpstr>Calibri</vt:lpstr>
      <vt:lpstr>Ink Free</vt:lpstr>
      <vt:lpstr>Neue Helvetica</vt:lpstr>
      <vt:lpstr>Nunito</vt:lpstr>
      <vt:lpstr>Open Sans</vt:lpstr>
      <vt:lpstr>Segoe UI Semibold</vt:lpstr>
      <vt:lpstr>Segoe UI Semilight</vt:lpstr>
      <vt:lpstr>Verdana</vt:lpstr>
      <vt:lpstr>Wingdings</vt:lpstr>
      <vt:lpstr>arelium</vt:lpstr>
      <vt:lpstr>Image</vt:lpstr>
      <vt:lpstr>Adobe Photoshop-Bild</vt:lpstr>
      <vt:lpstr>TDWI Roundtables Ruhrgebiet</vt:lpstr>
      <vt:lpstr>über mich</vt:lpstr>
      <vt:lpstr>Agenda</vt:lpstr>
      <vt:lpstr>das zu diskutierende „Zitat des Tages“</vt:lpstr>
      <vt:lpstr>Was ist eine Projekt?</vt:lpstr>
      <vt:lpstr>Das Projekt</vt:lpstr>
      <vt:lpstr>Das magische (Spannungs-)Dreieck</vt:lpstr>
      <vt:lpstr>Die Projektschichten</vt:lpstr>
      <vt:lpstr>Deadlines</vt:lpstr>
      <vt:lpstr>Entscheidungen</vt:lpstr>
      <vt:lpstr>Qualität</vt:lpstr>
      <vt:lpstr>Der „typische“ Projektleiter</vt:lpstr>
      <vt:lpstr>Aufgabe: Erstellen einer Bordkarte</vt:lpstr>
      <vt:lpstr>Kommunikation durch den Projektleiter</vt:lpstr>
      <vt:lpstr>Projektrisiken</vt:lpstr>
      <vt:lpstr>Die Stellenanzeige</vt:lpstr>
      <vt:lpstr>Kommunikation</vt:lpstr>
      <vt:lpstr>Umgang zwischen Projektleiter und Entwickler</vt:lpstr>
      <vt:lpstr>Zusammensetzung des Teams</vt:lpstr>
      <vt:lpstr>Zusammensetzung des Teams</vt:lpstr>
      <vt:lpstr>Teamwork</vt:lpstr>
      <vt:lpstr>Verantwortung</vt:lpstr>
      <vt:lpstr>TEAM und Führung…</vt:lpstr>
      <vt:lpstr>Ziele und Visionen</vt:lpstr>
      <vt:lpstr>Scheitern</vt:lpstr>
      <vt:lpstr>Motivation</vt:lpstr>
      <vt:lpstr>PowerPoint-Präsentation</vt:lpstr>
      <vt:lpstr>Die Stellenanzeige</vt:lpstr>
      <vt:lpstr>PowerPoint-Präsentation</vt:lpstr>
      <vt:lpstr>TEAM und Führung II</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Integration Services</dc:title>
  <dc:creator>Markus Delhofen</dc:creator>
  <cp:lastModifiedBy>Torsten Ahlemeyer</cp:lastModifiedBy>
  <cp:revision>851</cp:revision>
  <cp:lastPrinted>2016-12-11T19:20:56Z</cp:lastPrinted>
  <dcterms:created xsi:type="dcterms:W3CDTF">2008-11-15T14:48:52Z</dcterms:created>
  <dcterms:modified xsi:type="dcterms:W3CDTF">2021-01-21T09:45:37Z</dcterms:modified>
</cp:coreProperties>
</file>